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5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0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73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63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27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03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49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4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54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52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530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CE68E-A80D-4FC4-9A44-0C832084EA00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50A23-72E9-46CB-AFF7-42F085E64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74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2327" y="1607128"/>
            <a:ext cx="9892145" cy="23829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Специфика организации просвещения</a:t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родителей в условиях ДОО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21783" y="5144799"/>
            <a:ext cx="4059382" cy="438583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Воспитатель: Лященко К.А.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425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3382" y="1385455"/>
            <a:ext cx="10210800" cy="49876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" b="98228" l="1250" r="97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3491" y="101927"/>
            <a:ext cx="2881746" cy="22873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6291" y="592286"/>
            <a:ext cx="1939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Ценностно-смысловое восприятие искусства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350" y="365125"/>
            <a:ext cx="2883658" cy="22861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80334" y="855484"/>
            <a:ext cx="175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Формирование эстетического отношения к миру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171" y="1933044"/>
            <a:ext cx="2883658" cy="22861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1290" y="2551570"/>
            <a:ext cx="190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Представления о видах искусства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165" y="2483857"/>
            <a:ext cx="2883658" cy="22861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33011" y="2982827"/>
            <a:ext cx="2268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Восприятие музыки, литературы, фольклора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87" y="3864506"/>
            <a:ext cx="2883658" cy="22861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8200" y="4426047"/>
            <a:ext cx="176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Сопереживание персонажам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518" y="4351291"/>
            <a:ext cx="2883658" cy="22861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74672" y="4944805"/>
            <a:ext cx="1922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Самостоятельную творческую деятельность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59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34"/>
            <a:ext cx="12192000" cy="95839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569" b="59105" l="5112" r="95208"/>
                    </a14:imgEffect>
                  </a14:imgLayer>
                </a14:imgProps>
              </a:ext>
            </a:extLst>
          </a:blip>
          <a:srcRect l="4125" t="43056" r="622" b="40386"/>
          <a:stretch/>
        </p:blipFill>
        <p:spPr>
          <a:xfrm rot="5400000" flipV="1">
            <a:off x="1996477" y="4438141"/>
            <a:ext cx="4126859" cy="712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38239" y="3754582"/>
            <a:ext cx="2770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ysClr val="windowText" lastClr="000000"/>
                </a:solidFill>
              </a:rPr>
              <a:t>условия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63781" y="1233046"/>
            <a:ext cx="3948546" cy="13255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330372" y="56978"/>
            <a:ext cx="4740391" cy="4017916"/>
            <a:chOff x="330372" y="56978"/>
            <a:chExt cx="4740391" cy="401791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784" b="56757" l="12703" r="90541"/>
                      </a14:imgEffect>
                    </a14:imgLayer>
                  </a14:imgProps>
                </a:ext>
              </a:extLst>
            </a:blip>
            <a:srcRect l="12260" t="42432" r="8722" b="42826"/>
            <a:stretch/>
          </p:blipFill>
          <p:spPr>
            <a:xfrm rot="16200000">
              <a:off x="-1288472" y="1675822"/>
              <a:ext cx="3980277" cy="74258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2618" y="1027906"/>
              <a:ext cx="32558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ysClr val="windowText" lastClr="000000"/>
                  </a:solidFill>
                </a:rPr>
                <a:t>средства</a:t>
              </a:r>
              <a:endParaRPr lang="ru-RU" sz="24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205344" y="1319706"/>
              <a:ext cx="3865419" cy="1195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/>
                <a:t>окружающая действительность</a:t>
              </a:r>
              <a:r>
                <a:rPr lang="ru-RU" dirty="0" smtClean="0"/>
                <a:t>,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 smtClean="0"/>
                <a:t>искусство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 smtClean="0"/>
                <a:t>собственная </a:t>
              </a:r>
              <a:r>
                <a:rPr lang="ru-RU" dirty="0"/>
                <a:t>творческая </a:t>
              </a:r>
              <a:r>
                <a:rPr lang="ru-RU" dirty="0" smtClean="0"/>
                <a:t>деятельность</a:t>
              </a:r>
              <a:endParaRPr lang="ru-RU" dirty="0"/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4416336" y="3941091"/>
            <a:ext cx="3453046" cy="17041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рирода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и</a:t>
            </a:r>
            <a:r>
              <a:rPr lang="ru-RU" dirty="0" smtClean="0"/>
              <a:t>скусство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художественная деятельность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развивающая </a:t>
            </a:r>
            <a:r>
              <a:rPr lang="ru-RU" dirty="0"/>
              <a:t>среда (быт, общение, внешний вид</a:t>
            </a:r>
            <a:r>
              <a:rPr lang="ru-RU" dirty="0" smtClean="0"/>
              <a:t>)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6741217" y="473643"/>
            <a:ext cx="5229111" cy="3146947"/>
            <a:chOff x="6741217" y="473643"/>
            <a:chExt cx="5229111" cy="314694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2188" l="13125" r="84688"/>
                      </a14:imgEffect>
                    </a14:imgLayer>
                  </a14:imgProps>
                </a:ext>
              </a:extLst>
            </a:blip>
            <a:srcRect l="12265" t="9756" r="4970" b="7198"/>
            <a:stretch/>
          </p:blipFill>
          <p:spPr>
            <a:xfrm rot="19187758">
              <a:off x="6741217" y="473643"/>
              <a:ext cx="3136332" cy="314694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959435" y="1099322"/>
              <a:ext cx="31865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ysClr val="windowText" lastClr="000000"/>
                  </a:solidFill>
                </a:rPr>
                <a:t>формы</a:t>
              </a:r>
              <a:endParaRPr lang="ru-RU" sz="2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8548255" y="899331"/>
              <a:ext cx="3422073" cy="20366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00E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chemeClr val="tx1"/>
                  </a:solidFill>
                </a:rPr>
                <a:t>с</a:t>
              </a:r>
              <a:r>
                <a:rPr lang="ru-RU" dirty="0" smtClean="0">
                  <a:solidFill>
                    <a:schemeClr val="tx1"/>
                  </a:solidFill>
                </a:rPr>
                <a:t>амостоятельная деятельность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chemeClr val="tx1"/>
                  </a:solidFill>
                </a:rPr>
                <a:t>з</a:t>
              </a:r>
              <a:r>
                <a:rPr lang="ru-RU" dirty="0" smtClean="0">
                  <a:solidFill>
                    <a:schemeClr val="tx1"/>
                  </a:solidFill>
                </a:rPr>
                <a:t>анятия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chemeClr val="tx1"/>
                  </a:solidFill>
                </a:rPr>
                <a:t>э</a:t>
              </a:r>
              <a:r>
                <a:rPr lang="ru-RU" dirty="0" smtClean="0">
                  <a:solidFill>
                    <a:schemeClr val="tx1"/>
                  </a:solidFill>
                </a:rPr>
                <a:t>кскурсии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 smtClean="0">
                  <a:solidFill>
                    <a:schemeClr val="tx1"/>
                  </a:solidFill>
                </a:rPr>
                <a:t>театрализованные игры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 smtClean="0">
                  <a:solidFill>
                    <a:schemeClr val="tx1"/>
                  </a:solidFill>
                </a:rPr>
                <a:t>праздники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14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6"/>
            <a:ext cx="12192000" cy="684901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0" y="190789"/>
            <a:ext cx="4121756" cy="3093251"/>
          </a:xfrm>
          <a:prstGeom prst="flowChartAlternateProcess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0"/>
          <a:stretch/>
        </p:blipFill>
        <p:spPr>
          <a:xfrm>
            <a:off x="6135831" y="0"/>
            <a:ext cx="3838896" cy="4040620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22" y="2881745"/>
            <a:ext cx="2847109" cy="3796145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7" b="15556"/>
          <a:stretch/>
        </p:blipFill>
        <p:spPr>
          <a:xfrm>
            <a:off x="8416214" y="3333882"/>
            <a:ext cx="3440998" cy="31976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9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2492" y="1836809"/>
            <a:ext cx="3782290" cy="22007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/>
              <a:t>Рекомендуемые формы просвещения родителей: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62945" y="900545"/>
            <a:ext cx="5624946" cy="4073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41818" y="952004"/>
            <a:ext cx="56249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консультации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мастер-классы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проектную деятельность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культурно-досуговые мероприятия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детско-родительские объединения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414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00855" cy="29989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014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ГЕНДЕРНОЕ ВОСПИТАНИЕ В СЕМЬЕ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01" y="1695161"/>
            <a:ext cx="5968452" cy="4479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1807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5527" y="1468582"/>
            <a:ext cx="4100946" cy="4391890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dirty="0"/>
              <a:t>Ранняя идентификация с </a:t>
            </a:r>
            <a:r>
              <a:rPr lang="ru-RU" dirty="0" smtClean="0"/>
              <a:t>матерью</a:t>
            </a:r>
            <a:endParaRPr lang="ru-RU" dirty="0"/>
          </a:p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dirty="0"/>
              <a:t>Преобладание женщин в окружении (воспитатели, врачи</a:t>
            </a:r>
            <a:r>
              <a:rPr lang="ru-RU" dirty="0" smtClean="0"/>
              <a:t>)</a:t>
            </a:r>
            <a:endParaRPr lang="ru-RU" dirty="0"/>
          </a:p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dirty="0"/>
              <a:t>Недостаток мужских ролевых </a:t>
            </a:r>
            <a:r>
              <a:rPr lang="ru-RU" dirty="0" smtClean="0"/>
              <a:t>моделей</a:t>
            </a:r>
            <a:endParaRPr lang="ru-RU" dirty="0"/>
          </a:p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dirty="0"/>
              <a:t>Давление традиционных представлений, приводящее к построению идентичности на основе "не быть похожим на девочек</a:t>
            </a:r>
            <a:r>
              <a:rPr lang="ru-RU" dirty="0" smtClean="0"/>
              <a:t>"</a:t>
            </a:r>
            <a:endParaRPr lang="ru-RU" dirty="0"/>
          </a:p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dirty="0"/>
              <a:t>Информационное пространство (игрушки, кино, реклама) также влияет, зачастую размывая гендерные образцы </a:t>
            </a:r>
            <a:r>
              <a:rPr lang="ru-RU" dirty="0" smtClean="0"/>
              <a:t>поведения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20808" b="37373"/>
          <a:stretch/>
        </p:blipFill>
        <p:spPr>
          <a:xfrm rot="20353754">
            <a:off x="870047" y="192283"/>
            <a:ext cx="2443524" cy="2665957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8" r="9445" b="30707"/>
          <a:stretch/>
        </p:blipFill>
        <p:spPr>
          <a:xfrm rot="20810518">
            <a:off x="91866" y="3113709"/>
            <a:ext cx="2475183" cy="2740114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22626" b="36566"/>
          <a:stretch/>
        </p:blipFill>
        <p:spPr>
          <a:xfrm rot="498671">
            <a:off x="9326275" y="237983"/>
            <a:ext cx="2531628" cy="2798619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 t="27879" b="28081"/>
          <a:stretch/>
        </p:blipFill>
        <p:spPr>
          <a:xfrm rot="694146">
            <a:off x="9290375" y="3100541"/>
            <a:ext cx="2625436" cy="30202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63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6" y="0"/>
            <a:ext cx="12108873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6" r="13066"/>
          <a:stretch/>
        </p:blipFill>
        <p:spPr>
          <a:xfrm>
            <a:off x="384112" y="260061"/>
            <a:ext cx="2837097" cy="35168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7" b="6868"/>
          <a:stretch/>
        </p:blipFill>
        <p:spPr>
          <a:xfrm>
            <a:off x="4579645" y="365125"/>
            <a:ext cx="2355712" cy="3943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213" y="3407233"/>
            <a:ext cx="2484170" cy="33122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57"/>
          <a:stretch/>
        </p:blipFill>
        <p:spPr>
          <a:xfrm>
            <a:off x="7134755" y="3514862"/>
            <a:ext cx="2711676" cy="30969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41" y="260061"/>
            <a:ext cx="4031673" cy="30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8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818" y="365125"/>
            <a:ext cx="8735291" cy="505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18072" y="5943599"/>
            <a:ext cx="1835727" cy="233363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65" t="7021" r="2643" b="6659"/>
          <a:stretch/>
        </p:blipFill>
        <p:spPr>
          <a:xfrm>
            <a:off x="519860" y="3886200"/>
            <a:ext cx="3991568" cy="259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929" y="3505200"/>
            <a:ext cx="2990234" cy="3352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1849" y="1040534"/>
            <a:ext cx="3886799" cy="26531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Рекомендуемые </a:t>
            </a:r>
            <a:r>
              <a:rPr lang="ru-RU" sz="4000" dirty="0">
                <a:solidFill>
                  <a:schemeClr val="tx1"/>
                </a:solidFill>
              </a:rPr>
              <a:t>формы просвещения родителей: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11428" y="623456"/>
            <a:ext cx="4724399" cy="4985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/>
              <a:t>родительские </a:t>
            </a:r>
            <a:r>
              <a:rPr lang="ru-RU" sz="3600" dirty="0" smtClean="0"/>
              <a:t>собрания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/>
              <a:t>к</a:t>
            </a:r>
            <a:r>
              <a:rPr lang="ru-RU" sz="3600" dirty="0" smtClean="0"/>
              <a:t>онсультации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/>
              <a:t>с</a:t>
            </a:r>
            <a:r>
              <a:rPr lang="ru-RU" sz="3600" dirty="0" smtClean="0"/>
              <a:t>еминары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мастер-классы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 smtClean="0"/>
              <a:t>семейные гостиные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круглые столы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использование медиа ресурсов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994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23"/>
            <a:ext cx="12192000" cy="908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2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37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43999"/>
            <a:ext cx="10515600" cy="5132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Чтение – 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один из главных механизмов социализации ребенка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1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" y="-30687"/>
            <a:ext cx="7048500" cy="70485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923" t="10899" r="30275" b="5682"/>
          <a:stretch/>
        </p:blipFill>
        <p:spPr>
          <a:xfrm>
            <a:off x="2679124" y="1027906"/>
            <a:ext cx="4234296" cy="5546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0337" t="9863" r="16589" b="11996"/>
          <a:stretch/>
        </p:blipFill>
        <p:spPr>
          <a:xfrm>
            <a:off x="7057159" y="540015"/>
            <a:ext cx="4793672" cy="333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52709" cy="2029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0" y="706582"/>
            <a:ext cx="4862945" cy="54703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000" dirty="0" smtClean="0"/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dirty="0" smtClean="0"/>
              <a:t>Причины снижения </a:t>
            </a:r>
          </a:p>
          <a:p>
            <a:pPr marL="0" indent="0">
              <a:buNone/>
            </a:pPr>
            <a:r>
              <a:rPr lang="ru-RU" sz="4000" dirty="0" smtClean="0"/>
              <a:t>интереса к чтению:</a:t>
            </a:r>
            <a:endParaRPr lang="ru-RU" sz="4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91745" y="933161"/>
            <a:ext cx="5153891" cy="6412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Влияние визуальных медиа 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677891" y="1735652"/>
            <a:ext cx="5153891" cy="6373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Изменение семейных ценностей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677891" y="2715491"/>
            <a:ext cx="5153891" cy="6650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Снижение роли совместного чтения в семье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691745" y="3609850"/>
            <a:ext cx="5126182" cy="6850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Исчезновение традиций семейного чтения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7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063"/>
            <a:ext cx="12192000" cy="6096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1050" t="12809" r="37469" b="17781"/>
          <a:stretch/>
        </p:blipFill>
        <p:spPr>
          <a:xfrm>
            <a:off x="429492" y="226580"/>
            <a:ext cx="3200399" cy="58140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692" y="912267"/>
            <a:ext cx="3560615" cy="4747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41055" t="19413" r="37541" b="14157"/>
          <a:stretch/>
        </p:blipFill>
        <p:spPr>
          <a:xfrm>
            <a:off x="8390661" y="337849"/>
            <a:ext cx="3193472" cy="557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0109"/>
            <a:ext cx="2022763" cy="44334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252" y="-57582"/>
            <a:ext cx="12225252" cy="710954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1491" y="180109"/>
            <a:ext cx="10875817" cy="599685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Формирование интереса к чтению у дошкольников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81492" y="623456"/>
            <a:ext cx="3214256" cy="3343829"/>
            <a:chOff x="181492" y="623456"/>
            <a:chExt cx="3214256" cy="334382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492" y="623456"/>
              <a:ext cx="3214256" cy="3343829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893618" y="1663227"/>
              <a:ext cx="1967345" cy="126428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Посредническая роль взрослого</a:t>
              </a:r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586641" y="3511006"/>
            <a:ext cx="3212870" cy="3346994"/>
            <a:chOff x="2586641" y="3511006"/>
            <a:chExt cx="3212870" cy="334699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641" y="3511006"/>
              <a:ext cx="3212870" cy="3346994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3241963" y="4476637"/>
              <a:ext cx="1925782" cy="11995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Постепенное развитие</a:t>
              </a:r>
              <a:endParaRPr lang="ru-RU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264726" y="808473"/>
            <a:ext cx="3212870" cy="3346994"/>
            <a:chOff x="5264726" y="808473"/>
            <a:chExt cx="3212870" cy="334699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4726" y="808473"/>
              <a:ext cx="3212870" cy="3346994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5956069" y="1862520"/>
              <a:ext cx="1968731" cy="12389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Грамотный отбор книг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215743" y="3492718"/>
            <a:ext cx="3212870" cy="3346994"/>
            <a:chOff x="8215743" y="3492718"/>
            <a:chExt cx="3212870" cy="334699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5743" y="3492718"/>
              <a:ext cx="3212870" cy="3346994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8859982" y="4583682"/>
              <a:ext cx="1977738" cy="116506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mtClean="0"/>
                <a:t>Игровая форма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9493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0109"/>
            <a:ext cx="2022763" cy="44334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294"/>
            <a:ext cx="12192000" cy="69942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1491" y="180109"/>
            <a:ext cx="10875817" cy="599685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Формирование интереса к чтению у дошкольников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81492" y="623456"/>
            <a:ext cx="3214256" cy="3343829"/>
            <a:chOff x="181492" y="623456"/>
            <a:chExt cx="3214256" cy="334382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492" y="623456"/>
              <a:ext cx="3214256" cy="3343829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893618" y="1663227"/>
              <a:ext cx="1967345" cy="126428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mtClean="0"/>
                <a:t>Поддержание интереса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586641" y="3511006"/>
            <a:ext cx="3212870" cy="3346994"/>
            <a:chOff x="2586641" y="3511006"/>
            <a:chExt cx="3212870" cy="334699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641" y="3511006"/>
              <a:ext cx="3212870" cy="3346994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3241963" y="4476637"/>
              <a:ext cx="1925782" cy="11995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mtClean="0"/>
                <a:t>Домашняя библиотека</a:t>
              </a:r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264726" y="808473"/>
            <a:ext cx="3212870" cy="3346994"/>
            <a:chOff x="5264726" y="808473"/>
            <a:chExt cx="3212870" cy="334699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4726" y="808473"/>
              <a:ext cx="3212870" cy="3346994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5956069" y="1862520"/>
              <a:ext cx="1968731" cy="12389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mtClean="0"/>
                <a:t>Выразительное чтение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215743" y="3492718"/>
            <a:ext cx="3212870" cy="3346994"/>
            <a:chOff x="8215743" y="3492718"/>
            <a:chExt cx="3212870" cy="334699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5743" y="3492718"/>
              <a:ext cx="3212870" cy="3346994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8833309" y="4601970"/>
              <a:ext cx="1977738" cy="116506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mtClean="0"/>
                <a:t>Личный пример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89042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09" y="180109"/>
            <a:ext cx="4121728" cy="232539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Рекомендуемые формы просвещения родителей: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0437" y="1226271"/>
            <a:ext cx="5534891" cy="58118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600" dirty="0"/>
              <a:t>г</a:t>
            </a:r>
            <a:r>
              <a:rPr lang="ru-RU" sz="3600" dirty="0" smtClean="0"/>
              <a:t>рупповые консультации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 smtClean="0"/>
              <a:t>обзоры литературы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 smtClean="0"/>
              <a:t>мастер-классы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 smtClean="0"/>
              <a:t>проектная деятельность литературные досуги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 smtClean="0"/>
              <a:t>клубы читателей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dirty="0" smtClean="0"/>
              <a:t>выставки творческих работ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063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6225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700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/>
              <a:t>ХУДОЖЕСТВЕННО-ЭСТЕТИЧЕСКОЕ ВОСПИТАНИЕ В СЕМЬЕ</a:t>
            </a:r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417" t="11263" r="27746" b="5005"/>
          <a:stretch/>
        </p:blipFill>
        <p:spPr>
          <a:xfrm>
            <a:off x="1549977" y="2055813"/>
            <a:ext cx="3990109" cy="4599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4067" t="10462" r="30476" b="6911"/>
          <a:stretch/>
        </p:blipFill>
        <p:spPr>
          <a:xfrm>
            <a:off x="6251863" y="1868584"/>
            <a:ext cx="3782292" cy="495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228</Words>
  <Application>Microsoft Office PowerPoint</Application>
  <PresentationFormat>Широкоэкранный</PresentationFormat>
  <Paragraphs>72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Wingdings</vt:lpstr>
      <vt:lpstr>Тема Office</vt:lpstr>
      <vt:lpstr> «Специфика организации просвещения родителей в условиях ДОО»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Рекомендуемые формы просвещения родителей: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2026-02-13T08:29:51Z</dcterms:created>
  <dcterms:modified xsi:type="dcterms:W3CDTF">2026-02-24T04:39:10Z</dcterms:modified>
</cp:coreProperties>
</file>