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theme/theme4.xml" ContentType="application/vnd.openxmlformats-officedocument.them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72" r:id="rId10"/>
    <p:sldMasterId id="2147483674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4" r:id="rId19"/>
    <p:sldId id="265" r:id="rId20"/>
    <p:sldId id="269" r:id="rId21"/>
    <p:sldId id="266" r:id="rId22"/>
    <p:sldId id="267" r:id="rId23"/>
    <p:sldId id="268" r:id="rId24"/>
    <p:sldId id="280" r:id="rId25"/>
    <p:sldId id="270" r:id="rId26"/>
    <p:sldId id="271" r:id="rId27"/>
    <p:sldId id="272" r:id="rId28"/>
    <p:sldId id="273" r:id="rId29"/>
    <p:sldId id="274" r:id="rId30"/>
    <p:sldId id="275" r:id="rId31"/>
    <p:sldId id="277" r:id="rId32"/>
    <p:sldId id="276" r:id="rId33"/>
    <p:sldId id="279" r:id="rId34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859056C-3377-4CA6-AA3D-8C5A2F42A6F8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6134C3C1-B606-4957-81C1-7BAD84AA35F2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5CE6C807-C7A0-43BA-90CD-3399C8D3304B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AA437956-1E3C-411F-A6ED-CBB5F90789F8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DC6D9818-2001-44AE-A50E-76E1D2843415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23DD4F39-7C5A-4630-AA99-9C6FABE5824F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EA566FE6-4D99-41C9-B43C-89ED98E0B5AA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86BE50AA-D80E-444E-B003-E3CC9A8F68BF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6BE9A022-7413-4DF4-B23B-2B85A36BB73E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3AE63AD-9C9D-49DB-A7CE-C294B9302D00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597FBEA-5DDF-471F-A2CC-6BA0BB5334D2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1D9BFF6-F667-41AB-B112-F6E7F6A8A573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251F64A1-9257-425E-9964-90B4BB2550BB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330F85C-F67C-46DE-BB50-290D99A88ED4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87CC6561-0F51-4A7E-91B5-D23700135097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2C03A364-A8DF-44EC-B2C2-9EE94D077E7B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2E786AE9-B8E1-4674-A438-154B1D031D2F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ru-RU" sz="60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60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1C79865-53FF-4D1F-8ED0-0468E515784F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32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</p:txBody>
      </p:sp>
      <p:sp>
        <p:nvSpPr>
          <p:cNvPr id="66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68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2320959-B7A1-4A30-AC97-3A2556C95226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32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</p:txBody>
      </p:sp>
      <p:sp>
        <p:nvSpPr>
          <p:cNvPr id="72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74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FF69BA4-7B45-4108-BA65-FDF839B64D10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3A61BEF-41B4-4524-A586-393637C4575A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DA08E67-1F6C-45BA-9B2F-F527711A2D38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66B4128-B3E3-4E35-B8C2-BFDD1AFD9D44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60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60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F27ECA3-3F77-4B00-BADE-1ABBF0C8100C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FB489D6-0C85-480C-8FDC-5B362F2A2440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</a:t>
            </a:r>
          </a:p>
        </p:txBody>
      </p:sp>
      <p:sp>
        <p:nvSpPr>
          <p:cNvPr id="42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44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259E90F-737C-4EB2-85AC-F3E3BE4B515B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1567C94-103F-4251-9D38-1E32F017A19F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9434FF9-886C-464D-A311-1097CA467AEC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ru-RU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2"/>
          <p:cNvPicPr/>
          <p:nvPr/>
        </p:nvPicPr>
        <p:blipFill>
          <a:blip r:embed="rId2"/>
          <a:stretch/>
        </p:blipFill>
        <p:spPr>
          <a:xfrm>
            <a:off x="0" y="-78480"/>
            <a:ext cx="12191760" cy="6365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6" name="Прямоугольник 3"/>
          <p:cNvSpPr/>
          <p:nvPr/>
        </p:nvSpPr>
        <p:spPr>
          <a:xfrm>
            <a:off x="1282680" y="139680"/>
            <a:ext cx="93978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chemeClr val="dk2"/>
                </a:solidFill>
                <a:uFillTx/>
                <a:latin typeface="Times New Roman"/>
              </a:rPr>
              <a:t>Муниципальное бюджетное дошкольное образовательное учреждение 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chemeClr val="dk2"/>
                </a:solidFill>
                <a:uFillTx/>
                <a:latin typeface="Times New Roman"/>
              </a:rPr>
              <a:t>           детский сад «Веселая планета» п. Орловского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" name="Прямоугольник 7"/>
          <p:cNvSpPr/>
          <p:nvPr/>
        </p:nvSpPr>
        <p:spPr>
          <a:xfrm flipH="1">
            <a:off x="8953520" y="5929330"/>
            <a:ext cx="57909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chemeClr val="dk2"/>
                </a:solidFill>
                <a:uFillTx/>
                <a:latin typeface="Calibri"/>
              </a:rPr>
              <a:t>Подготовил воспитатель: 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chemeClr val="dk2"/>
                </a:solidFill>
                <a:uFillTx/>
                <a:latin typeface="Calibri"/>
              </a:rPr>
              <a:t>Дудка Наталья Васильевна 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" name="Прямоугольник 11"/>
          <p:cNvSpPr/>
          <p:nvPr/>
        </p:nvSpPr>
        <p:spPr>
          <a:xfrm flipH="1">
            <a:off x="4238612" y="6219720"/>
            <a:ext cx="35301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chemeClr val="dk1"/>
                </a:solidFill>
                <a:uFillTx/>
                <a:latin typeface="Calibri"/>
              </a:rPr>
              <a:t>               </a:t>
            </a:r>
            <a:r>
              <a:rPr lang="ru-RU" sz="1800" b="1" u="none" strike="noStrike" dirty="0">
                <a:solidFill>
                  <a:schemeClr val="dk2"/>
                </a:solidFill>
                <a:uFillTx/>
                <a:latin typeface="Calibri"/>
              </a:rPr>
              <a:t>п. Орловский 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chemeClr val="dk2"/>
                </a:solidFill>
                <a:uFillTx/>
                <a:latin typeface="Calibri"/>
              </a:rPr>
              <a:t>                         2026 г.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Прямоугольник 12"/>
          <p:cNvSpPr/>
          <p:nvPr/>
        </p:nvSpPr>
        <p:spPr>
          <a:xfrm>
            <a:off x="343080" y="1511280"/>
            <a:ext cx="10782000" cy="106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200" b="1" u="none" strike="noStrike">
                <a:solidFill>
                  <a:schemeClr val="dk1"/>
                </a:solidFill>
                <a:uFillTx/>
                <a:latin typeface="Calibri"/>
              </a:rPr>
              <a:t>                        </a:t>
            </a:r>
            <a:r>
              <a:rPr lang="ru-RU" sz="3200" b="1" u="none" strike="noStrike">
                <a:solidFill>
                  <a:schemeClr val="dk2"/>
                </a:solidFill>
                <a:uFillTx/>
                <a:latin typeface="Calibri"/>
              </a:rPr>
              <a:t>«Специфика организации просвещения </a:t>
            </a: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3200" b="1" u="none" strike="noStrike">
                <a:solidFill>
                  <a:schemeClr val="dk2"/>
                </a:solidFill>
                <a:uFillTx/>
                <a:latin typeface="Calibri"/>
              </a:rPr>
              <a:t>                                              в условиях    ДОО»</a:t>
            </a: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1344" y="260648"/>
            <a:ext cx="104052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Патриотизм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зарождается и формируется как чувство, связанное с миросозерцанием родного края, ближнего окружения  в раннем детстве. Конечным результатом работы по патриотическому воспитанию должны стать положительная динамика роста патриотизма в дошкольной среде, обеспечение благоприятных условий для духовного и культурного подъёма у дошкольников и их родителей.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58" y="2714620"/>
            <a:ext cx="7215238" cy="3467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"/>
          <p:cNvPicPr/>
          <p:nvPr/>
        </p:nvPicPr>
        <p:blipFill>
          <a:blip r:embed="rId2"/>
          <a:stretch/>
        </p:blipFill>
        <p:spPr>
          <a:xfrm>
            <a:off x="24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" name="TextBox 2"/>
          <p:cNvSpPr/>
          <p:nvPr/>
        </p:nvSpPr>
        <p:spPr>
          <a:xfrm>
            <a:off x="1175760" y="569880"/>
            <a:ext cx="976104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600" b="1" u="none" strike="noStrike">
                <a:solidFill>
                  <a:schemeClr val="dk2"/>
                </a:solidFill>
                <a:uFillTx/>
                <a:latin typeface="Calibri"/>
              </a:rPr>
              <a:t>                 </a:t>
            </a:r>
            <a:r>
              <a:rPr lang="ru-RU" sz="4000" b="1" i="1" u="none" strike="noStrike">
                <a:solidFill>
                  <a:schemeClr val="dk2"/>
                </a:solidFill>
                <a:uFillTx/>
                <a:latin typeface="Calibri"/>
              </a:rPr>
              <a:t>Трудовое воспитание в семье</a:t>
            </a:r>
            <a:endParaRPr lang="ru-RU" sz="4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" name="TextBox 3"/>
          <p:cNvSpPr/>
          <p:nvPr/>
        </p:nvSpPr>
        <p:spPr>
          <a:xfrm>
            <a:off x="558000" y="1365840"/>
            <a:ext cx="887040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sng" strike="noStrike" dirty="0">
                <a:solidFill>
                  <a:schemeClr val="dk2"/>
                </a:solidFill>
                <a:uFillTx/>
                <a:latin typeface="Calibri"/>
              </a:rPr>
              <a:t>Основные понятия: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1" i="1" u="none" strike="noStrike" dirty="0" smtClean="0">
                <a:solidFill>
                  <a:schemeClr val="dk2"/>
                </a:solidFill>
                <a:uFillTx/>
                <a:latin typeface="Calibri"/>
              </a:rPr>
              <a:t>Труд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1" i="1" u="none" strike="noStrike" dirty="0">
                <a:solidFill>
                  <a:schemeClr val="dk2"/>
                </a:solidFill>
                <a:uFillTx/>
                <a:latin typeface="Calibri"/>
              </a:rPr>
              <a:t>Трудовое </a:t>
            </a:r>
            <a:r>
              <a:rPr lang="ru-RU" sz="2400" b="1" i="1" u="none" strike="noStrike" dirty="0" smtClean="0">
                <a:solidFill>
                  <a:schemeClr val="dk2"/>
                </a:solidFill>
                <a:uFillTx/>
                <a:latin typeface="Calibri"/>
              </a:rPr>
              <a:t>воспитание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1" i="1" u="none" strike="noStrike" dirty="0">
                <a:solidFill>
                  <a:schemeClr val="dk2"/>
                </a:solidFill>
                <a:uFillTx/>
                <a:latin typeface="Calibri"/>
              </a:rPr>
              <a:t>Трудовая </a:t>
            </a:r>
            <a:r>
              <a:rPr lang="ru-RU" sz="2400" b="1" i="1" u="none" strike="noStrike" dirty="0" smtClean="0">
                <a:solidFill>
                  <a:schemeClr val="dk2"/>
                </a:solidFill>
                <a:uFillTx/>
                <a:latin typeface="Calibri"/>
              </a:rPr>
              <a:t>операция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TextBox 4"/>
          <p:cNvSpPr/>
          <p:nvPr/>
        </p:nvSpPr>
        <p:spPr>
          <a:xfrm>
            <a:off x="4810116" y="1357298"/>
            <a:ext cx="9653400" cy="19990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sng" strike="noStrike" dirty="0">
                <a:solidFill>
                  <a:schemeClr val="dk2"/>
                </a:solidFill>
                <a:uFillTx/>
                <a:latin typeface="Calibri"/>
              </a:rPr>
              <a:t>Формы труда детей</a:t>
            </a: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: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0" u="none" strike="noStrike" dirty="0">
                <a:solidFill>
                  <a:schemeClr val="dk2"/>
                </a:solidFill>
                <a:uFillTx/>
                <a:latin typeface="Calibri"/>
              </a:rPr>
              <a:t> </a:t>
            </a:r>
            <a:r>
              <a:rPr lang="ru-RU" sz="24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поручение</a:t>
            </a:r>
          </a:p>
          <a:p>
            <a:pPr defTabSz="9144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 </a:t>
            </a: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дежурство</a:t>
            </a:r>
            <a:r>
              <a:rPr lang="ru-RU" sz="24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,</a:t>
            </a:r>
          </a:p>
          <a:p>
            <a:pPr defTabSz="9144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 </a:t>
            </a: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совместный труд</a:t>
            </a:r>
            <a:r>
              <a:rPr lang="ru-RU" sz="24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,</a:t>
            </a:r>
          </a:p>
          <a:p>
            <a:pPr defTabSz="914400"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 </a:t>
            </a: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коллективный </a:t>
            </a:r>
            <a:r>
              <a:rPr lang="ru-RU" sz="24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труд</a:t>
            </a:r>
          </a:p>
        </p:txBody>
      </p:sp>
      <p:pic>
        <p:nvPicPr>
          <p:cNvPr id="130" name="Рисунок 5"/>
          <p:cNvPicPr/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081" b="97393" l="6589" r="98450"/>
                    </a14:imgEffect>
                  </a14:imgLayer>
                </a14:imgProps>
              </a:ext>
            </a:extLst>
          </a:blip>
          <a:stretch/>
        </p:blipFill>
        <p:spPr>
          <a:xfrm>
            <a:off x="8113860" y="3646915"/>
            <a:ext cx="3745080" cy="2983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"/>
          <p:cNvPicPr/>
          <p:nvPr/>
        </p:nvPicPr>
        <p:blipFill>
          <a:blip r:embed="rId2"/>
          <a:stretch/>
        </p:blipFill>
        <p:spPr>
          <a:xfrm>
            <a:off x="0" y="-8316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2" name="TextBox 2"/>
          <p:cNvSpPr/>
          <p:nvPr/>
        </p:nvSpPr>
        <p:spPr>
          <a:xfrm>
            <a:off x="629280" y="285120"/>
            <a:ext cx="112575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>
                <a:solidFill>
                  <a:schemeClr val="dk2"/>
                </a:solidFill>
                <a:uFillTx/>
                <a:latin typeface="Calibri"/>
              </a:rPr>
              <a:t>   </a:t>
            </a:r>
            <a:r>
              <a:rPr lang="ru-RU" sz="3200" b="1" u="none" strike="noStrike">
                <a:solidFill>
                  <a:schemeClr val="dk2"/>
                </a:solidFill>
                <a:uFillTx/>
                <a:latin typeface="Calibri"/>
              </a:rPr>
              <a:t>Рекомендуемые формы и темы просвещения родителей:</a:t>
            </a: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" name="TextBox 3"/>
          <p:cNvSpPr/>
          <p:nvPr/>
        </p:nvSpPr>
        <p:spPr>
          <a:xfrm>
            <a:off x="629280" y="1176480"/>
            <a:ext cx="9523800" cy="307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0" u="none" strike="noStrike" dirty="0">
                <a:solidFill>
                  <a:schemeClr val="dk1"/>
                </a:solidFill>
                <a:uFillTx/>
                <a:latin typeface="Calibri"/>
              </a:rPr>
              <a:t>-</a:t>
            </a: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Родительские собрания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-Тематические </a:t>
            </a:r>
            <a:r>
              <a:rPr lang="ru-RU" sz="28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встречи с людьми разных профессий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-</a:t>
            </a:r>
            <a:r>
              <a:rPr lang="ru-RU" sz="28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Акции «Трудовой </a:t>
            </a: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десант», «Огород на подоконнике»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-Фотовыставки «Мы любим маме помогать»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-</a:t>
            </a:r>
            <a:r>
              <a:rPr lang="ru-RU" sz="28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Виртуальная экскурсия </a:t>
            </a: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на рабочее место родителей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-Игровой практикум «Посиделки в русской избе» 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5" name="Рисунок 134"/>
          <p:cNvPicPr/>
          <p:nvPr/>
        </p:nvPicPr>
        <p:blipFill>
          <a:blip r:embed="rId3" cstate="print"/>
          <a:stretch/>
        </p:blipFill>
        <p:spPr>
          <a:xfrm>
            <a:off x="540000" y="540000"/>
            <a:ext cx="1999080" cy="252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6" name="Рисунок 135"/>
          <p:cNvPicPr/>
          <p:nvPr/>
        </p:nvPicPr>
        <p:blipFill>
          <a:blip r:embed="rId4" cstate="print"/>
          <a:stretch/>
        </p:blipFill>
        <p:spPr>
          <a:xfrm>
            <a:off x="2881290" y="571480"/>
            <a:ext cx="1980000" cy="252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Рисунок 136"/>
          <p:cNvPicPr/>
          <p:nvPr/>
        </p:nvPicPr>
        <p:blipFill>
          <a:blip r:embed="rId5" cstate="print"/>
          <a:stretch/>
        </p:blipFill>
        <p:spPr>
          <a:xfrm>
            <a:off x="5167306" y="571480"/>
            <a:ext cx="1883880" cy="252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8" name="Рисунок 137"/>
          <p:cNvPicPr/>
          <p:nvPr/>
        </p:nvPicPr>
        <p:blipFill>
          <a:blip r:embed="rId6" cstate="print"/>
          <a:stretch/>
        </p:blipFill>
        <p:spPr>
          <a:xfrm>
            <a:off x="449132" y="3464147"/>
            <a:ext cx="1980000" cy="2223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9" name="Рисунок 138"/>
          <p:cNvPicPr/>
          <p:nvPr/>
        </p:nvPicPr>
        <p:blipFill>
          <a:blip r:embed="rId7" cstate="print"/>
          <a:stretch/>
        </p:blipFill>
        <p:spPr>
          <a:xfrm>
            <a:off x="2809852" y="3500438"/>
            <a:ext cx="2000264" cy="223143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0" name="Рисунок 139"/>
          <p:cNvPicPr/>
          <p:nvPr/>
        </p:nvPicPr>
        <p:blipFill>
          <a:blip r:embed="rId8" cstate="print"/>
          <a:stretch/>
        </p:blipFill>
        <p:spPr>
          <a:xfrm>
            <a:off x="5095868" y="3500438"/>
            <a:ext cx="2214578" cy="223143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1" name="Рисунок 140"/>
          <p:cNvPicPr/>
          <p:nvPr/>
        </p:nvPicPr>
        <p:blipFill>
          <a:blip r:embed="rId9" cstate="print"/>
          <a:stretch/>
        </p:blipFill>
        <p:spPr>
          <a:xfrm>
            <a:off x="7524760" y="571480"/>
            <a:ext cx="1883880" cy="252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" name="Рисунок 141"/>
          <p:cNvPicPr/>
          <p:nvPr/>
        </p:nvPicPr>
        <p:blipFill>
          <a:blip r:embed="rId10" cstate="print"/>
          <a:srcRect t="7692" b="11538"/>
          <a:stretch/>
        </p:blipFill>
        <p:spPr>
          <a:xfrm>
            <a:off x="7524760" y="3500438"/>
            <a:ext cx="2071702" cy="221457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" name="Рисунок 142"/>
          <p:cNvPicPr/>
          <p:nvPr/>
        </p:nvPicPr>
        <p:blipFill>
          <a:blip r:embed="rId11" cstate="print"/>
          <a:stretch/>
        </p:blipFill>
        <p:spPr>
          <a:xfrm>
            <a:off x="9810776" y="3500438"/>
            <a:ext cx="2000264" cy="223143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4" name="Рисунок 143"/>
          <p:cNvPicPr/>
          <p:nvPr/>
        </p:nvPicPr>
        <p:blipFill>
          <a:blip r:embed="rId12"/>
          <a:srcRect l="8824" t="20118" r="14706" b="25931"/>
          <a:stretch/>
        </p:blipFill>
        <p:spPr>
          <a:xfrm>
            <a:off x="9739338" y="571480"/>
            <a:ext cx="2143140" cy="250033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1"/>
          <p:cNvPicPr/>
          <p:nvPr/>
        </p:nvPicPr>
        <p:blipFill>
          <a:blip r:embed="rId2"/>
          <a:stretch/>
        </p:blipFill>
        <p:spPr>
          <a:xfrm>
            <a:off x="18545" y="23806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0276" y="3508080"/>
            <a:ext cx="3024336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3" t="3737" r="3483" b="3616"/>
          <a:stretch/>
        </p:blipFill>
        <p:spPr>
          <a:xfrm>
            <a:off x="457706" y="236379"/>
            <a:ext cx="2829488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7" t="8176" r="19038" b="2757"/>
          <a:stretch/>
        </p:blipFill>
        <p:spPr>
          <a:xfrm>
            <a:off x="4074685" y="226901"/>
            <a:ext cx="3612891" cy="2899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7" t="3640" r="3379"/>
          <a:stretch/>
        </p:blipFill>
        <p:spPr>
          <a:xfrm>
            <a:off x="8430276" y="220872"/>
            <a:ext cx="3024336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97" t="1400" r="5809" b="3465"/>
          <a:stretch/>
        </p:blipFill>
        <p:spPr>
          <a:xfrm>
            <a:off x="396286" y="3508080"/>
            <a:ext cx="2890908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4684" y="3447957"/>
            <a:ext cx="3612891" cy="3084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0585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Рисунок 1"/>
          <p:cNvPicPr/>
          <p:nvPr/>
        </p:nvPicPr>
        <p:blipFill>
          <a:blip r:embed="rId2"/>
          <a:stretch/>
        </p:blipFill>
        <p:spPr>
          <a:xfrm>
            <a:off x="0" y="-9504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7" name="TextBox 2"/>
          <p:cNvSpPr/>
          <p:nvPr/>
        </p:nvSpPr>
        <p:spPr>
          <a:xfrm>
            <a:off x="-261982" y="357166"/>
            <a:ext cx="83124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               Задачи трудового воспитания в семье: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8" name="TextBox 3"/>
          <p:cNvSpPr/>
          <p:nvPr/>
        </p:nvSpPr>
        <p:spPr>
          <a:xfrm>
            <a:off x="952464" y="928670"/>
            <a:ext cx="9408322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-формирование положительного  отношения к различным видам труда и творчества;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-воспитание ценностного отношения к собственному труду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, труду 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других и результатам труда;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-развитие творческой инициативы</a:t>
            </a:r>
            <a:r>
              <a:rPr lang="ru-RU" sz="2000" b="0" u="none" strike="noStrike" dirty="0">
                <a:solidFill>
                  <a:schemeClr val="dk1"/>
                </a:solidFill>
                <a:uFillTx/>
                <a:latin typeface="Calibri"/>
              </a:rPr>
              <a:t>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9" name="TextBox 4"/>
          <p:cNvSpPr/>
          <p:nvPr/>
        </p:nvSpPr>
        <p:spPr>
          <a:xfrm>
            <a:off x="952464" y="2571744"/>
            <a:ext cx="10426320" cy="1445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strike="noStrike" dirty="0">
                <a:solidFill>
                  <a:schemeClr val="dk2"/>
                </a:solidFill>
                <a:uFillTx/>
                <a:latin typeface="Calibri"/>
              </a:rPr>
              <a:t>Важность трудового воспитания:</a:t>
            </a:r>
            <a:endParaRPr lang="ru-RU" sz="2800" b="0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-Формирование положительного отношения к труду.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-Развитие инициативности и самостоятельности.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-Осознание ценности собственного труда и труда других.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1"/>
          <p:cNvPicPr/>
          <p:nvPr/>
        </p:nvPicPr>
        <p:blipFill>
          <a:blip r:embed="rId2"/>
          <a:stretch/>
        </p:blipFill>
        <p:spPr>
          <a:xfrm>
            <a:off x="24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1" name="Прямоугольник 2"/>
          <p:cNvSpPr/>
          <p:nvPr/>
        </p:nvSpPr>
        <p:spPr>
          <a:xfrm>
            <a:off x="1595406" y="142852"/>
            <a:ext cx="9072360" cy="106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200" b="1" u="none" strike="noStrike" dirty="0">
                <a:solidFill>
                  <a:schemeClr val="dk2"/>
                </a:solidFill>
                <a:uFillTx/>
                <a:latin typeface="Calibri"/>
              </a:rPr>
              <a:t>               </a:t>
            </a:r>
            <a:r>
              <a:rPr lang="ru-RU" sz="3200" b="1" i="1" u="none" strike="noStrike" dirty="0">
                <a:solidFill>
                  <a:schemeClr val="dk2"/>
                </a:solidFill>
                <a:uFillTx/>
                <a:latin typeface="Calibri"/>
              </a:rPr>
              <a:t>Самые частые ошибки родителей:</a:t>
            </a:r>
            <a:r>
              <a:rPr sz="3200"/>
              <a:t/>
            </a:r>
            <a:br>
              <a:rPr sz="3200"/>
            </a:br>
            <a:endParaRPr lang="ru-RU" sz="3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2" name="Рисунок 3"/>
          <p:cNvPicPr/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7156" l="0" r="98297">
                        <a14:foregroundMark x1="52555" y1="86098" x2="52555" y2="8609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45816" y="351207"/>
            <a:ext cx="2505240" cy="3858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024166" y="1357298"/>
            <a:ext cx="614014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Стремление родителей сделать все самим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Ироническое отношение к труду ребенка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Приучение к труду силой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Нежелание родителей помогать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5" name="Прямоугольник 5"/>
          <p:cNvSpPr/>
          <p:nvPr/>
        </p:nvSpPr>
        <p:spPr>
          <a:xfrm>
            <a:off x="952464" y="285728"/>
            <a:ext cx="7730640" cy="161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200" b="1" u="none" strike="noStrike" dirty="0">
                <a:solidFill>
                  <a:schemeClr val="dk2"/>
                </a:solidFill>
                <a:uFillTx/>
                <a:latin typeface="Calibri"/>
              </a:rPr>
              <a:t>                                 </a:t>
            </a:r>
            <a:r>
              <a:rPr lang="ru-RU" sz="3600" b="1" u="none" strike="noStrike" dirty="0">
                <a:solidFill>
                  <a:schemeClr val="dk2"/>
                </a:solidFill>
                <a:uFillTx/>
                <a:latin typeface="Calibri"/>
              </a:rPr>
              <a:t>Что делать</a:t>
            </a:r>
            <a:r>
              <a:rPr lang="en-US" sz="3600" b="1" u="none" strike="noStrike" dirty="0">
                <a:solidFill>
                  <a:schemeClr val="dk2"/>
                </a:solidFill>
                <a:uFillTx/>
                <a:latin typeface="Calibri"/>
              </a:rPr>
              <a:t>?</a:t>
            </a:r>
            <a:endParaRPr lang="ru-RU" sz="3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3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3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" name="Прямоугольник 6"/>
          <p:cNvSpPr/>
          <p:nvPr/>
        </p:nvSpPr>
        <p:spPr>
          <a:xfrm>
            <a:off x="595274" y="1500174"/>
            <a:ext cx="7837200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indent="-216000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"/>
            </a:pP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Не запрещайте ребенку помогать Вам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"/>
            </a:pP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Превратите домашнюю работу в игру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-21600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"/>
            </a:pP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Доверьте ребенку выполнять определенные вещи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"/>
            </a:pP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Объясняйте ребенку , что вы от него хотите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"/>
            </a:pP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Самое главное – не забываем хвалить ребенка!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"/>
            </a:pP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Родители всегда являются примером для детей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Рисунок 1"/>
          <p:cNvPicPr/>
          <p:nvPr/>
        </p:nvPicPr>
        <p:blipFill>
          <a:blip r:embed="rId2"/>
          <a:stretch/>
        </p:blipFill>
        <p:spPr>
          <a:xfrm>
            <a:off x="0" y="-1905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Прямоугольник 2"/>
          <p:cNvSpPr/>
          <p:nvPr/>
        </p:nvSpPr>
        <p:spPr>
          <a:xfrm>
            <a:off x="403920" y="427680"/>
            <a:ext cx="1135260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>
                <a:solidFill>
                  <a:schemeClr val="dk2"/>
                </a:solidFill>
                <a:uFillTx/>
                <a:latin typeface="Calibri"/>
              </a:rPr>
              <a:t>         </a:t>
            </a:r>
            <a:r>
              <a:rPr lang="ru-RU" sz="3200" b="1" u="none" strike="noStrike">
                <a:solidFill>
                  <a:schemeClr val="dk2"/>
                </a:solidFill>
                <a:uFillTx/>
                <a:latin typeface="Calibri"/>
              </a:rPr>
              <a:t>Трудовое воспитание – успех обучения ребенка в школе</a:t>
            </a: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9" name="Рисунок 3"/>
          <p:cNvPicPr/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718" y1="37589" x2="21254" y2="61702"/>
                        <a14:foregroundMark x1="3484" y1="71631" x2="3484" y2="71631"/>
                        <a14:foregroundMark x1="3484" y1="75650" x2="3484" y2="75650"/>
                        <a14:foregroundMark x1="6794" y1="66903" x2="6794" y2="66903"/>
                        <a14:foregroundMark x1="4007" y1="69740" x2="4007" y2="69740"/>
                        <a14:foregroundMark x1="70732" y1="40898" x2="70732" y2="40898"/>
                        <a14:foregroundMark x1="75087" y1="46099" x2="75087" y2="46099"/>
                        <a14:foregroundMark x1="49826" y1="43499" x2="49826" y2="43499"/>
                        <a14:foregroundMark x1="44599" y1="43972" x2="44599" y2="43972"/>
                        <a14:foregroundMark x1="92509" y1="65012" x2="92509" y2="65012"/>
                        <a14:foregroundMark x1="78397" y1="9929" x2="78397" y2="9929"/>
                        <a14:foregroundMark x1="79443" y1="8511" x2="93031" y2="21040"/>
                        <a14:foregroundMark x1="49826" y1="41844" x2="41115" y2="44208"/>
                        <a14:foregroundMark x1="9582" y1="16548" x2="9582" y2="16548"/>
                        <a14:foregroundMark x1="93902" y1="73050" x2="93902" y2="73050"/>
                        <a14:foregroundMark x1="20732" y1="57920" x2="20732" y2="57920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6600056" y="4221088"/>
            <a:ext cx="3499200" cy="2578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Прямоугольник 4"/>
          <p:cNvSpPr/>
          <p:nvPr/>
        </p:nvSpPr>
        <p:spPr>
          <a:xfrm>
            <a:off x="1199456" y="1233392"/>
            <a:ext cx="5832648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Трудовое воспитание детей является необходимым, важнейшим условием успешной подготовки детей к обучению в школе. 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Рисунок 1"/>
          <p:cNvPicPr/>
          <p:nvPr/>
        </p:nvPicPr>
        <p:blipFill>
          <a:blip r:embed="rId2"/>
          <a:stretch/>
        </p:blipFill>
        <p:spPr>
          <a:xfrm>
            <a:off x="4824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TextBox 2"/>
          <p:cNvSpPr/>
          <p:nvPr/>
        </p:nvSpPr>
        <p:spPr>
          <a:xfrm>
            <a:off x="1620000" y="308880"/>
            <a:ext cx="975600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200" b="1" u="none" strike="noStrike">
                <a:solidFill>
                  <a:schemeClr val="dk2"/>
                </a:solidFill>
                <a:uFillTx/>
                <a:latin typeface="Calibri"/>
              </a:rPr>
              <a:t>   </a:t>
            </a:r>
            <a:r>
              <a:rPr lang="ru-RU" sz="4000" b="1" i="1" u="none" strike="noStrike">
                <a:solidFill>
                  <a:schemeClr val="dk2"/>
                </a:solidFill>
                <a:uFillTx/>
                <a:latin typeface="Calibri"/>
              </a:rPr>
              <a:t>Развитие речи у детей дошкольного                       возраста в семье</a:t>
            </a:r>
            <a:endParaRPr lang="ru-RU" sz="4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3" name="TextBox 3"/>
          <p:cNvSpPr/>
          <p:nvPr/>
        </p:nvSpPr>
        <p:spPr>
          <a:xfrm>
            <a:off x="401400" y="1440000"/>
            <a:ext cx="1075860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                               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Основные понятия: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-Языковая 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способность.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-Правильная 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речь.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-Речевая 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деятельность.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Основные </a:t>
            </a: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виды речевых умений: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-умение излагать мысли в устной </a:t>
            </a:r>
            <a:r>
              <a:rPr lang="ru-RU" sz="2000" b="1" u="none" strike="noStrike" dirty="0" err="1">
                <a:solidFill>
                  <a:schemeClr val="dk2"/>
                </a:solidFill>
                <a:uFillTx/>
                <a:latin typeface="Calibri"/>
              </a:rPr>
              <a:t>форме-говорение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;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-умение воспринимать и понимать речь в её в звуковом </a:t>
            </a:r>
            <a:r>
              <a:rPr lang="ru-RU" sz="2000" b="1" u="none" strike="noStrike" dirty="0" err="1">
                <a:solidFill>
                  <a:schemeClr val="dk2"/>
                </a:solidFill>
                <a:uFillTx/>
                <a:latin typeface="Calibri"/>
              </a:rPr>
              <a:t>оформлении-аудирование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(слушание).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4" name="Рисунок 4"/>
          <p:cNvPicPr/>
          <p:nvPr/>
        </p:nvPicPr>
        <p:blipFill>
          <a:blip r:embed="rId3"/>
          <a:stretch/>
        </p:blipFill>
        <p:spPr>
          <a:xfrm>
            <a:off x="8407800" y="3632760"/>
            <a:ext cx="3582000" cy="5653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91760" cy="707233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1" name="Прямоугольник 2"/>
          <p:cNvSpPr/>
          <p:nvPr/>
        </p:nvSpPr>
        <p:spPr>
          <a:xfrm>
            <a:off x="1549440" y="393840"/>
            <a:ext cx="1004544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i="1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libri"/>
              </a:rPr>
              <a:t> «Духовно-нравственное и патриотическое воспитание  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i="1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libri"/>
              </a:rPr>
              <a:t>                                                     детей в семье» 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" name="Прямоугольник 4"/>
          <p:cNvSpPr/>
          <p:nvPr/>
        </p:nvSpPr>
        <p:spPr>
          <a:xfrm>
            <a:off x="238084" y="928670"/>
            <a:ext cx="9550408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i="1" u="none" strike="noStrike" dirty="0">
                <a:solidFill>
                  <a:schemeClr val="dk2"/>
                </a:solidFill>
                <a:uFillTx/>
                <a:latin typeface="Calibri"/>
              </a:rPr>
              <a:t>Цель: </a:t>
            </a:r>
            <a:r>
              <a:rPr lang="ru-RU" sz="2400" b="1" u="none" strike="noStrike" dirty="0">
                <a:solidFill>
                  <a:schemeClr val="dk2"/>
                </a:solidFill>
                <a:uFillTx/>
                <a:latin typeface="Calibri"/>
              </a:rPr>
              <a:t>воспитание нравственно-патриотических чувств детей дошкольного возраста в процессе взаимодействия ДОУ с семьёй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" name="Прямоугольник 5"/>
          <p:cNvSpPr/>
          <p:nvPr/>
        </p:nvSpPr>
        <p:spPr>
          <a:xfrm>
            <a:off x="380960" y="2143116"/>
            <a:ext cx="8478838" cy="23684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i="1" u="none" strike="noStrike" dirty="0">
                <a:solidFill>
                  <a:schemeClr val="dk2"/>
                </a:solidFill>
                <a:uFillTx/>
                <a:latin typeface="Calibri"/>
              </a:rPr>
              <a:t>Задачи</a:t>
            </a:r>
            <a:r>
              <a:rPr lang="ru-RU" sz="2400" b="1" i="1" u="none" strike="noStrike" dirty="0">
                <a:solidFill>
                  <a:schemeClr val="dk2"/>
                </a:solidFill>
                <a:uFillTx/>
                <a:latin typeface="Calibri"/>
              </a:rPr>
              <a:t>:</a:t>
            </a:r>
            <a:endParaRPr lang="ru-RU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chemeClr val="dk2"/>
                </a:solidFill>
                <a:uFillTx/>
                <a:latin typeface="Calibri"/>
              </a:rPr>
              <a:t>-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Формировать нравственно-патриотическую компетентность у дошкольников.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-Создавать развивающую среду, способствующую воспитанию нравственно-патриотических чувств у дошкольников. 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-Активизировать родителей в формировании единых требований к воспитанию нравственно-патриотических чувств.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Рисунок 1"/>
          <p:cNvPicPr/>
          <p:nvPr/>
        </p:nvPicPr>
        <p:blipFill>
          <a:blip r:embed="rId2"/>
          <a:stretch/>
        </p:blipFill>
        <p:spPr>
          <a:xfrm>
            <a:off x="166646" y="36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6" name="Прямоугольник 2"/>
          <p:cNvSpPr/>
          <p:nvPr/>
        </p:nvSpPr>
        <p:spPr>
          <a:xfrm>
            <a:off x="546120" y="368280"/>
            <a:ext cx="9143640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Этапы развития </a:t>
            </a:r>
            <a:r>
              <a:rPr lang="ru-RU" sz="28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речи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-От 0 до 2лет: восприятие и 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воспроизведение простых 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звуков и слов.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-От 3 до 5 лет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: расширение 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словарного запаса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, освоение грамматики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-Старший дошкольный возраст(5-6 лет): развитие связной речи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, умение 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рассказывать истории и пересказывать услышанное. 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7" name="TextBox 3"/>
          <p:cNvSpPr/>
          <p:nvPr/>
        </p:nvSpPr>
        <p:spPr>
          <a:xfrm>
            <a:off x="2809852" y="2143116"/>
            <a:ext cx="7858180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Рекомендуемые формы и темы </a:t>
            </a:r>
            <a:r>
              <a:rPr lang="ru-RU" sz="28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просвещения</a:t>
            </a:r>
          </a:p>
          <a:p>
            <a:pPr algn="ctr" defTabSz="914400">
              <a:lnSpc>
                <a:spcPct val="100000"/>
              </a:lnSpc>
            </a:pPr>
            <a:r>
              <a:rPr lang="ru-RU" sz="28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 родителей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3200" b="1" u="none" strike="noStrike" dirty="0">
                <a:solidFill>
                  <a:schemeClr val="dk2"/>
                </a:solidFill>
                <a:uFillTx/>
                <a:latin typeface="Calibri"/>
              </a:rPr>
              <a:t>-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Консультации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-Родительские собрания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-Беседы с учителем-логопедом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-Мастер-классы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-Литературные 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гостиные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-Конкурсы чтецов.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Рисунок 1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3" name="Рисунок 172"/>
          <p:cNvPicPr/>
          <p:nvPr/>
        </p:nvPicPr>
        <p:blipFill>
          <a:blip r:embed="rId3" cstate="print"/>
          <a:stretch/>
        </p:blipFill>
        <p:spPr>
          <a:xfrm>
            <a:off x="407368" y="342100"/>
            <a:ext cx="2675680" cy="292498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4" name="Рисунок 173"/>
          <p:cNvPicPr/>
          <p:nvPr/>
        </p:nvPicPr>
        <p:blipFill>
          <a:blip r:embed="rId4" cstate="print"/>
          <a:stretch/>
        </p:blipFill>
        <p:spPr>
          <a:xfrm>
            <a:off x="354724" y="3599854"/>
            <a:ext cx="2728324" cy="276037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11301" r="12704" b="4794"/>
          <a:stretch/>
        </p:blipFill>
        <p:spPr>
          <a:xfrm>
            <a:off x="4026296" y="318769"/>
            <a:ext cx="3086976" cy="2908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66" y="3599854"/>
            <a:ext cx="3086976" cy="27603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37398"/>
            <a:ext cx="3368616" cy="2871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62" y="3557895"/>
            <a:ext cx="3381161" cy="2802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1"/>
          <p:cNvPicPr/>
          <p:nvPr/>
        </p:nvPicPr>
        <p:blipFill>
          <a:blip r:embed="rId2"/>
          <a:stretch/>
        </p:blipFill>
        <p:spPr>
          <a:xfrm>
            <a:off x="240" y="36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9" name="Прямоугольник 2"/>
          <p:cNvSpPr/>
          <p:nvPr/>
        </p:nvSpPr>
        <p:spPr>
          <a:xfrm>
            <a:off x="452398" y="1142984"/>
            <a:ext cx="8786874" cy="255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 pitchFamily="34" charset="0"/>
                <a:cs typeface="Calibri" pitchFamily="34" charset="0"/>
              </a:rPr>
              <a:t>Занимайтесь с ребенком каждый день. Продолжительность занятий – от 10 (дети до 4 лет), 20 (дети до 6 лет),  до 30 минут  (дети от 6 лет) в день.</a:t>
            </a:r>
            <a:endParaRPr lang="ru-RU" sz="2000" b="0" u="none" strike="noStrike" dirty="0">
              <a:solidFill>
                <a:srgbClr val="000000"/>
              </a:solidFill>
              <a:uFillTx/>
              <a:latin typeface="Calibri" pitchFamily="34" charset="0"/>
              <a:cs typeface="Calibri" pitchFamily="34" charset="0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"/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 pitchFamily="34" charset="0"/>
                <a:cs typeface="Calibri" pitchFamily="34" charset="0"/>
              </a:rPr>
              <a:t>Не старайтесь ускорить ход естественного развития ребенка.  </a:t>
            </a:r>
            <a:endParaRPr lang="ru-RU" sz="2000" b="0" u="none" strike="noStrike" dirty="0">
              <a:solidFill>
                <a:srgbClr val="000000"/>
              </a:solidFill>
              <a:uFillTx/>
              <a:latin typeface="Calibri" pitchFamily="34" charset="0"/>
              <a:cs typeface="Calibri" pitchFamily="34" charset="0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"/>
            </a:pP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 pitchFamily="34" charset="0"/>
                <a:cs typeface="Calibri" pitchFamily="34" charset="0"/>
              </a:rPr>
              <a:t>Говорите с ним не торопясь, при чтении не забывайте о выразительности. Объясняйте ребёнку непонятные слова, которые встречаются в тексте.</a:t>
            </a:r>
            <a:endParaRPr lang="ru-RU" sz="2000" b="0" u="none" strike="noStrike" dirty="0">
              <a:solidFill>
                <a:srgbClr val="000000"/>
              </a:solidFill>
              <a:uFillTx/>
              <a:latin typeface="Calibri" pitchFamily="34" charset="0"/>
              <a:cs typeface="Calibri" pitchFamily="34" charset="0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"/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 pitchFamily="34" charset="0"/>
                <a:cs typeface="Calibri" pitchFamily="34" charset="0"/>
              </a:rPr>
              <a:t>Поощряйте малыша, чаще хвалите, радуйтесь его успехам, подбадривайте его, если что-то не получается.</a:t>
            </a:r>
            <a:endParaRPr lang="ru-RU" sz="2000" b="0" u="none" strike="noStrike" dirty="0">
              <a:solidFill>
                <a:srgbClr val="000000"/>
              </a:solidFill>
              <a:uFillTx/>
              <a:latin typeface="Calibri" pitchFamily="34" charset="0"/>
              <a:cs typeface="Calibri" pitchFamily="34" charset="0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44546A"/>
              </a:buClr>
              <a:buFont typeface="Wingdings" charset="2"/>
              <a:buChar char=""/>
            </a:pP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 pitchFamily="34" charset="0"/>
                <a:cs typeface="Calibri" pitchFamily="34" charset="0"/>
              </a:rPr>
              <a:t>Никогда 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 pitchFamily="34" charset="0"/>
                <a:cs typeface="Calibri" pitchFamily="34" charset="0"/>
              </a:rPr>
              <a:t>не оставляйте без ответа вопросы ребёнка.</a:t>
            </a:r>
            <a:endParaRPr lang="ru-RU" sz="2000" b="0" u="none" strike="noStrike" dirty="0">
              <a:solidFill>
                <a:srgbClr val="000000"/>
              </a:solidFill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0" name="Прямоугольник 3"/>
          <p:cNvSpPr/>
          <p:nvPr/>
        </p:nvSpPr>
        <p:spPr>
          <a:xfrm>
            <a:off x="595274" y="214290"/>
            <a:ext cx="1116252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Times New Roman"/>
              </a:rPr>
              <a:t>Если обобщить всё сказанное выше, родителям нужно  знать «маленькие хитрости», а именно: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1" name="Рисунок 4"/>
          <p:cNvPicPr/>
          <p:nvPr/>
        </p:nvPicPr>
        <p:blipFill>
          <a:blip r:embed="rId3"/>
          <a:stretch/>
        </p:blipFill>
        <p:spPr>
          <a:xfrm>
            <a:off x="9849840" y="428604"/>
            <a:ext cx="2342160" cy="5141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66910" y="3643314"/>
            <a:ext cx="5619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840" indent="-285840" algn="just">
              <a:buClr>
                <a:srgbClr val="44546A"/>
              </a:buClr>
              <a:buFont typeface="Wingdings" charset="2"/>
              <a:buChar char=""/>
            </a:pP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 pitchFamily="34" charset="0"/>
                <a:cs typeface="Calibri" pitchFamily="34" charset="0"/>
              </a:rPr>
              <a:t>Если ребёнок торопится высказать свои мысли или говорит тихо, напоминайте ему: говорить надо внятно, чётко и не спеша.</a:t>
            </a:r>
            <a:endParaRPr lang="ru-RU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Рисунок 1"/>
          <p:cNvSpPr txBox="1"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txBody>
          <a:bodyPr lIns="90000" tIns="45000" rIns="90000" bIns="45000" anchor="t" anchorCtr="1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r>
              <a:rPr lang="ru-RU" sz="3600" b="1" u="none" strike="noStrike">
                <a:solidFill>
                  <a:srgbClr val="2A6099"/>
                </a:solidFill>
                <a:uFillTx/>
                <a:latin typeface="Arial"/>
              </a:rPr>
              <a:t>БЛАГОДАРЮ ЗА ВНИМАНИЕ</a:t>
            </a:r>
            <a:endParaRPr lang="ru-RU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Рисунок 3"/>
          <p:cNvPicPr/>
          <p:nvPr/>
        </p:nvPicPr>
        <p:blipFill>
          <a:blip r:embed="rId3"/>
          <a:srcRect l="3558" t="2824" r="9450" b="7744"/>
          <a:stretch/>
        </p:blipFill>
        <p:spPr>
          <a:xfrm>
            <a:off x="452398" y="928670"/>
            <a:ext cx="3786214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" name="Рисунок 4"/>
          <p:cNvPicPr/>
          <p:nvPr/>
        </p:nvPicPr>
        <p:blipFill>
          <a:blip r:embed="rId4"/>
          <a:srcRect l="2636" t="3226" r="5091" b="8304"/>
          <a:stretch/>
        </p:blipFill>
        <p:spPr>
          <a:xfrm>
            <a:off x="4524364" y="928670"/>
            <a:ext cx="7143800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" name="Прямоугольник 2"/>
          <p:cNvSpPr/>
          <p:nvPr/>
        </p:nvSpPr>
        <p:spPr>
          <a:xfrm>
            <a:off x="1184040" y="330120"/>
            <a:ext cx="100425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i="1" u="none" strike="noStrike" dirty="0">
                <a:solidFill>
                  <a:schemeClr val="dk2"/>
                </a:solidFill>
                <a:uFillTx/>
                <a:latin typeface="Calibri"/>
              </a:rPr>
              <a:t>Задача дошкольного учреждения активизировать родителей в формировании единых    требований к воспитанию нравственно-патриотических чувств.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9" name="Рисунок 4"/>
          <p:cNvPicPr/>
          <p:nvPr/>
        </p:nvPicPr>
        <p:blipFill>
          <a:blip r:embed="rId3"/>
          <a:stretch/>
        </p:blipFill>
        <p:spPr>
          <a:xfrm>
            <a:off x="1184040" y="2507760"/>
            <a:ext cx="3041640" cy="217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0" name="Рисунок 5"/>
          <p:cNvPicPr/>
          <p:nvPr/>
        </p:nvPicPr>
        <p:blipFill>
          <a:blip r:embed="rId4"/>
          <a:stretch/>
        </p:blipFill>
        <p:spPr>
          <a:xfrm>
            <a:off x="7768080" y="2533320"/>
            <a:ext cx="3310200" cy="1968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Рисунок 10"/>
          <p:cNvPicPr/>
          <p:nvPr/>
        </p:nvPicPr>
        <p:blipFill>
          <a:blip r:embed="rId5"/>
          <a:stretch/>
        </p:blipFill>
        <p:spPr>
          <a:xfrm>
            <a:off x="4226040" y="2533320"/>
            <a:ext cx="3541680" cy="16318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1"/>
          <p:cNvPicPr/>
          <p:nvPr/>
        </p:nvPicPr>
        <p:blipFill>
          <a:blip r:embed="rId2"/>
          <a:stretch/>
        </p:blipFill>
        <p:spPr>
          <a:xfrm>
            <a:off x="0" y="36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3" name="Прямоугольник 3"/>
          <p:cNvSpPr/>
          <p:nvPr/>
        </p:nvSpPr>
        <p:spPr>
          <a:xfrm>
            <a:off x="452398" y="285728"/>
            <a:ext cx="9572692" cy="43381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1" i="1" u="none" strike="noStrike" dirty="0">
                <a:solidFill>
                  <a:schemeClr val="dk2"/>
                </a:solidFill>
                <a:uFillTx/>
                <a:latin typeface="Calibri"/>
              </a:rPr>
              <a:t>Основные </a:t>
            </a:r>
            <a:r>
              <a:rPr lang="ru-RU" sz="3200" b="1" i="1" u="none" strike="noStrike" dirty="0" smtClean="0">
                <a:solidFill>
                  <a:schemeClr val="dk2"/>
                </a:solidFill>
                <a:uFillTx/>
                <a:latin typeface="Calibri"/>
              </a:rPr>
              <a:t>понятия</a:t>
            </a:r>
            <a:endParaRPr lang="ru-RU" sz="3200" b="1" i="1" dirty="0" smtClean="0">
              <a:solidFill>
                <a:schemeClr val="dk2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lang="ru-RU" sz="3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3600" b="1" i="1" u="none" strike="noStrike" dirty="0">
                <a:solidFill>
                  <a:schemeClr val="dk2"/>
                </a:solidFill>
                <a:uFillTx/>
                <a:latin typeface="Calibri"/>
              </a:rPr>
              <a:t>-</a:t>
            </a:r>
            <a:r>
              <a:rPr lang="ru-RU" sz="2800" b="1" strike="noStrike" dirty="0">
                <a:solidFill>
                  <a:schemeClr val="dk2"/>
                </a:solidFill>
                <a:uFillTx/>
                <a:latin typeface="Calibri"/>
              </a:rPr>
              <a:t>Нравственное </a:t>
            </a:r>
            <a:r>
              <a:rPr lang="ru-RU" sz="2800" b="1" strike="noStrike" dirty="0" smtClean="0">
                <a:solidFill>
                  <a:schemeClr val="dk2"/>
                </a:solidFill>
                <a:uFillTx/>
                <a:latin typeface="Calibri"/>
              </a:rPr>
              <a:t>развитие</a:t>
            </a:r>
          </a:p>
          <a:p>
            <a:pPr defTabSz="914400">
              <a:lnSpc>
                <a:spcPct val="100000"/>
              </a:lnSpc>
            </a:pPr>
            <a:r>
              <a:rPr lang="ru-RU" sz="2800" b="1" strike="noStrike" dirty="0" smtClean="0">
                <a:solidFill>
                  <a:schemeClr val="dk2"/>
                </a:solidFill>
                <a:uFillTx/>
                <a:latin typeface="Calibri"/>
              </a:rPr>
              <a:t>-Патриотическое воспитание</a:t>
            </a:r>
          </a:p>
          <a:p>
            <a:pPr defTabSz="914400">
              <a:lnSpc>
                <a:spcPct val="100000"/>
              </a:lnSpc>
            </a:pPr>
            <a:r>
              <a:rPr lang="ru-RU" sz="2800" b="1" strike="noStrike" dirty="0" smtClean="0">
                <a:solidFill>
                  <a:schemeClr val="dk2"/>
                </a:solidFill>
                <a:uFillTx/>
                <a:latin typeface="Calibri"/>
              </a:rPr>
              <a:t>-Совесть</a:t>
            </a:r>
          </a:p>
          <a:p>
            <a:r>
              <a:rPr lang="ru-RU" sz="2800" b="1" dirty="0" smtClean="0">
                <a:solidFill>
                  <a:schemeClr val="dk2"/>
                </a:solidFill>
              </a:rPr>
              <a:t>-Моральное </a:t>
            </a:r>
            <a:r>
              <a:rPr lang="ru-RU" sz="2800" b="1" dirty="0" smtClean="0">
                <a:solidFill>
                  <a:schemeClr val="dk2"/>
                </a:solidFill>
              </a:rPr>
              <a:t>сознание</a:t>
            </a:r>
          </a:p>
          <a:p>
            <a:r>
              <a:rPr lang="ru-RU" sz="2800" b="1" dirty="0" smtClean="0">
                <a:solidFill>
                  <a:schemeClr val="dk2"/>
                </a:solidFill>
              </a:rPr>
              <a:t>-Моральные </a:t>
            </a:r>
            <a:r>
              <a:rPr lang="ru-RU" sz="2800" b="1" dirty="0" smtClean="0">
                <a:solidFill>
                  <a:schemeClr val="dk2"/>
                </a:solidFill>
              </a:rPr>
              <a:t>чувства</a:t>
            </a:r>
            <a:endParaRPr lang="ru-RU" sz="2800" dirty="0" smtClean="0">
              <a:solidFill>
                <a:srgbClr val="000000"/>
              </a:solidFill>
              <a:latin typeface="Arial"/>
            </a:endParaRPr>
          </a:p>
          <a:p>
            <a:endParaRPr lang="ru-RU" sz="2000" dirty="0" smtClean="0">
              <a:solidFill>
                <a:srgbClr val="000000"/>
              </a:solidFill>
              <a:latin typeface="Arial"/>
            </a:endParaRPr>
          </a:p>
          <a:p>
            <a:endParaRPr lang="ru-RU" sz="2000" b="1" dirty="0" smtClean="0">
              <a:solidFill>
                <a:schemeClr val="dk2"/>
              </a:solidFill>
            </a:endParaRPr>
          </a:p>
          <a:p>
            <a:pPr defTabSz="914400">
              <a:lnSpc>
                <a:spcPct val="100000"/>
              </a:lnSpc>
            </a:pPr>
            <a:endParaRPr lang="ru-RU" sz="2000" b="1" strike="noStrike" dirty="0" smtClean="0">
              <a:solidFill>
                <a:schemeClr val="dk2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" name="Прямоугольник 3"/>
          <p:cNvSpPr/>
          <p:nvPr/>
        </p:nvSpPr>
        <p:spPr>
          <a:xfrm>
            <a:off x="1295280" y="419040"/>
            <a:ext cx="966420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1" u="none" strike="noStrike">
                <a:solidFill>
                  <a:schemeClr val="dk2"/>
                </a:solidFill>
                <a:uFillTx/>
                <a:latin typeface="Calibri"/>
              </a:rPr>
              <a:t>Рекомендуемые формы просвещения родителей:</a:t>
            </a:r>
            <a:endParaRPr lang="ru-RU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6" name="Рисунок 2"/>
          <p:cNvPicPr/>
          <p:nvPr/>
        </p:nvPicPr>
        <p:blipFill>
          <a:blip r:embed="rId3"/>
          <a:srcRect t="3742" r="3618" b="8024"/>
          <a:stretch/>
        </p:blipFill>
        <p:spPr>
          <a:xfrm>
            <a:off x="5621911" y="996480"/>
            <a:ext cx="3091931" cy="228850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Рисунок 17"/>
          <p:cNvPicPr/>
          <p:nvPr/>
        </p:nvPicPr>
        <p:blipFill>
          <a:blip r:embed="rId4"/>
          <a:srcRect l="5720" t="6490" r="10436" b="11469"/>
          <a:stretch/>
        </p:blipFill>
        <p:spPr>
          <a:xfrm>
            <a:off x="452398" y="3929066"/>
            <a:ext cx="3071834" cy="235745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Рисунок 18"/>
          <p:cNvPicPr/>
          <p:nvPr/>
        </p:nvPicPr>
        <p:blipFill>
          <a:blip r:embed="rId5"/>
          <a:srcRect l="5086" t="6490" r="11704" b="13955"/>
          <a:stretch/>
        </p:blipFill>
        <p:spPr>
          <a:xfrm>
            <a:off x="3881422" y="3929066"/>
            <a:ext cx="3500462" cy="2357454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" name="TextBox 99"/>
          <p:cNvSpPr txBox="1"/>
          <p:nvPr/>
        </p:nvSpPr>
        <p:spPr>
          <a:xfrm>
            <a:off x="238084" y="1071546"/>
            <a:ext cx="5270248" cy="25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000" b="1" u="none" strike="noStrike" dirty="0">
                <a:solidFill>
                  <a:srgbClr val="002060"/>
                </a:solidFill>
                <a:uFillTx/>
                <a:latin typeface="Calibri"/>
              </a:rPr>
              <a:t>«Семейные праздники»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r>
              <a:rPr lang="ru-RU" sz="2000" b="1" u="none" strike="noStrike" dirty="0">
                <a:solidFill>
                  <a:srgbClr val="002060"/>
                </a:solidFill>
                <a:uFillTx/>
                <a:latin typeface="Calibri"/>
              </a:rPr>
              <a:t>Мастер-классы</a:t>
            </a:r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Calibri"/>
              </a:rPr>
              <a:t>, родительские </a:t>
            </a:r>
            <a:r>
              <a:rPr lang="ru-RU" sz="2000" b="1" u="none" strike="noStrike" dirty="0">
                <a:solidFill>
                  <a:srgbClr val="002060"/>
                </a:solidFill>
                <a:uFillTx/>
                <a:latin typeface="Calibri"/>
              </a:rPr>
              <a:t>собрания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r>
              <a:rPr lang="ru-RU" sz="2000" b="1" u="none" strike="noStrike" dirty="0">
                <a:solidFill>
                  <a:srgbClr val="002060"/>
                </a:solidFill>
                <a:uFillTx/>
                <a:latin typeface="Calibri"/>
              </a:rPr>
              <a:t>Консультации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r>
              <a:rPr lang="ru-RU" sz="2000" b="1" u="none" strike="noStrike" dirty="0">
                <a:solidFill>
                  <a:srgbClr val="002060"/>
                </a:solidFill>
                <a:uFillTx/>
                <a:latin typeface="Calibri"/>
              </a:rPr>
              <a:t>Конкурсы чтецов «Слово о Великой Отечественной Войне»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r>
              <a:rPr lang="ru-RU" sz="2000" b="1" u="none" strike="noStrike" dirty="0">
                <a:solidFill>
                  <a:srgbClr val="002060"/>
                </a:solidFill>
                <a:uFillTx/>
                <a:latin typeface="Calibri"/>
              </a:rPr>
              <a:t>Посещение достопримечательностей родного посёлка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r>
              <a:rPr lang="ru-RU" sz="2000" b="1" u="none" strike="noStrike" dirty="0">
                <a:solidFill>
                  <a:srgbClr val="002060"/>
                </a:solidFill>
                <a:uFillTx/>
                <a:latin typeface="Calibri"/>
              </a:rPr>
              <a:t>Концерты</a:t>
            </a:r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Calibri"/>
              </a:rPr>
              <a:t>, дискуссии, </a:t>
            </a:r>
            <a:r>
              <a:rPr lang="ru-RU" sz="2000" b="1" u="none" strike="noStrike" dirty="0" smtClean="0">
                <a:solidFill>
                  <a:srgbClr val="002060"/>
                </a:solidFill>
                <a:uFillTx/>
                <a:latin typeface="Calibri"/>
              </a:rPr>
              <a:t>интеллектуальные </a:t>
            </a:r>
            <a:r>
              <a:rPr lang="ru-RU" sz="2000" b="1" u="none" strike="noStrike" dirty="0">
                <a:solidFill>
                  <a:srgbClr val="002060"/>
                </a:solidFill>
                <a:uFillTx/>
                <a:latin typeface="Calibri"/>
              </a:rPr>
              <a:t>игры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30232" y="994939"/>
            <a:ext cx="2754400" cy="23635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4777" y="3896632"/>
            <a:ext cx="4877223" cy="2961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2" name="Рисунок 3"/>
          <p:cNvPicPr/>
          <p:nvPr/>
        </p:nvPicPr>
        <p:blipFill>
          <a:blip r:embed="rId3"/>
          <a:srcRect l="5961" t="5488" r="9272" b="12325"/>
          <a:stretch/>
        </p:blipFill>
        <p:spPr>
          <a:xfrm>
            <a:off x="380960" y="285728"/>
            <a:ext cx="2928958" cy="2071702"/>
          </a:xfrm>
          <a:prstGeom prst="rect">
            <a:avLst/>
          </a:prstGeom>
          <a:noFill/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" name="Рисунок 4"/>
          <p:cNvPicPr/>
          <p:nvPr/>
        </p:nvPicPr>
        <p:blipFill>
          <a:blip r:embed="rId4"/>
          <a:srcRect l="2201" t="10338" r="9800" b="12636"/>
          <a:stretch/>
        </p:blipFill>
        <p:spPr>
          <a:xfrm>
            <a:off x="238084" y="2500306"/>
            <a:ext cx="3143272" cy="2073600"/>
          </a:xfrm>
          <a:prstGeom prst="rect">
            <a:avLst/>
          </a:prstGeom>
          <a:noFill/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4" name="Рисунок 5"/>
          <p:cNvPicPr/>
          <p:nvPr/>
        </p:nvPicPr>
        <p:blipFill>
          <a:blip r:embed="rId5"/>
          <a:srcRect l="4893" t="5488" r="8738" b="12325"/>
          <a:stretch/>
        </p:blipFill>
        <p:spPr>
          <a:xfrm>
            <a:off x="8453454" y="214290"/>
            <a:ext cx="3500462" cy="2071702"/>
          </a:xfrm>
          <a:prstGeom prst="rect">
            <a:avLst/>
          </a:prstGeom>
          <a:noFill/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5" name="Рисунок 6"/>
          <p:cNvPicPr/>
          <p:nvPr/>
        </p:nvPicPr>
        <p:blipFill>
          <a:blip r:embed="rId6"/>
          <a:srcRect l="5140" t="5488" r="10377" b="12325"/>
          <a:stretch/>
        </p:blipFill>
        <p:spPr>
          <a:xfrm>
            <a:off x="4381488" y="285728"/>
            <a:ext cx="3143272" cy="2071702"/>
          </a:xfrm>
          <a:prstGeom prst="rect">
            <a:avLst/>
          </a:prstGeom>
          <a:noFill/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6" name="Рисунок 7"/>
          <p:cNvPicPr/>
          <p:nvPr/>
        </p:nvPicPr>
        <p:blipFill>
          <a:blip r:embed="rId7"/>
          <a:srcRect l="5780" t="6748" r="8701" b="12951"/>
          <a:stretch/>
        </p:blipFill>
        <p:spPr>
          <a:xfrm>
            <a:off x="4238612" y="4784400"/>
            <a:ext cx="3429024" cy="2073600"/>
          </a:xfrm>
          <a:prstGeom prst="rect">
            <a:avLst/>
          </a:prstGeom>
          <a:noFill/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7" name="Рисунок 2"/>
          <p:cNvPicPr/>
          <p:nvPr/>
        </p:nvPicPr>
        <p:blipFill>
          <a:blip r:embed="rId8"/>
          <a:stretch/>
        </p:blipFill>
        <p:spPr>
          <a:xfrm>
            <a:off x="4310050" y="2500306"/>
            <a:ext cx="3467880" cy="2073600"/>
          </a:xfrm>
          <a:prstGeom prst="rect">
            <a:avLst/>
          </a:prstGeom>
          <a:noFill/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8" name="Рисунок 8"/>
          <p:cNvPicPr/>
          <p:nvPr/>
        </p:nvPicPr>
        <p:blipFill>
          <a:blip r:embed="rId9"/>
          <a:srcRect l="5256" t="6604" r="10717" b="12438"/>
          <a:stretch/>
        </p:blipFill>
        <p:spPr>
          <a:xfrm>
            <a:off x="309522" y="4784400"/>
            <a:ext cx="3071834" cy="2073600"/>
          </a:xfrm>
          <a:prstGeom prst="rect">
            <a:avLst/>
          </a:prstGeom>
          <a:noFill/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9" name="Рисунок 9"/>
          <p:cNvPicPr/>
          <p:nvPr/>
        </p:nvPicPr>
        <p:blipFill>
          <a:blip r:embed="rId10"/>
          <a:srcRect l="4379" t="6753" r="9229" b="16459"/>
          <a:stretch/>
        </p:blipFill>
        <p:spPr>
          <a:xfrm>
            <a:off x="8453454" y="2428868"/>
            <a:ext cx="3500462" cy="2073600"/>
          </a:xfrm>
          <a:prstGeom prst="rect">
            <a:avLst/>
          </a:prstGeom>
          <a:noFill/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0" name="Рисунок 10"/>
          <p:cNvPicPr/>
          <p:nvPr/>
        </p:nvPicPr>
        <p:blipFill>
          <a:blip r:embed="rId11"/>
          <a:srcRect l="6190" t="6604" r="8521" b="15552"/>
          <a:stretch/>
        </p:blipFill>
        <p:spPr>
          <a:xfrm>
            <a:off x="8453454" y="4784400"/>
            <a:ext cx="3429024" cy="2073600"/>
          </a:xfrm>
          <a:prstGeom prst="rect">
            <a:avLst/>
          </a:prstGeom>
          <a:noFill/>
          <a:ln w="0">
            <a:noFill/>
          </a:ln>
          <a:effectLst>
            <a:outerShdw blurRad="19044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Рисунок 1"/>
          <p:cNvPicPr/>
          <p:nvPr/>
        </p:nvPicPr>
        <p:blipFill>
          <a:blip r:embed="rId2"/>
          <a:stretch/>
        </p:blipFill>
        <p:spPr>
          <a:xfrm>
            <a:off x="240" y="36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" name="TextBox 2"/>
          <p:cNvSpPr/>
          <p:nvPr/>
        </p:nvSpPr>
        <p:spPr>
          <a:xfrm>
            <a:off x="320760" y="249480"/>
            <a:ext cx="106635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       Условия нравственного и патриотического воспитания: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" name="TextBox 3"/>
          <p:cNvSpPr/>
          <p:nvPr/>
        </p:nvSpPr>
        <p:spPr>
          <a:xfrm>
            <a:off x="452398" y="785794"/>
            <a:ext cx="781344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chemeClr val="dk2"/>
                </a:solidFill>
                <a:uFillTx/>
                <a:latin typeface="Calibri"/>
              </a:rPr>
              <a:t>-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Сотрудничество ДОО с семьёй.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-Включение детей в разнообразные виды деятельности.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-Учёт возрастных и индивидуальных особенностей.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Целенаправленный 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педагогический процесс.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" name="TextBox 4"/>
          <p:cNvSpPr/>
          <p:nvPr/>
        </p:nvSpPr>
        <p:spPr>
          <a:xfrm>
            <a:off x="452398" y="2000240"/>
            <a:ext cx="1027188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      </a:t>
            </a:r>
            <a:endParaRPr lang="ru-RU" sz="2800" b="1" u="none" strike="noStrike" dirty="0" smtClean="0">
              <a:solidFill>
                <a:schemeClr val="dk2"/>
              </a:solidFill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 </a:t>
            </a: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Методы нравственного и патриотического воспитания: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TextBox 6"/>
          <p:cNvSpPr/>
          <p:nvPr/>
        </p:nvSpPr>
        <p:spPr>
          <a:xfrm>
            <a:off x="309522" y="3000372"/>
            <a:ext cx="9572692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chemeClr val="dk2"/>
                </a:solidFill>
                <a:uFillTx/>
                <a:latin typeface="Calibri"/>
              </a:rPr>
              <a:t>-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Формирование 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сознания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-Организация деятельности и 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опыта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-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Стимулирование : убеждение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, поощрение, обратная </a:t>
            </a:r>
            <a:r>
              <a:rPr lang="ru-RU" sz="2000" b="1" u="none" strike="noStrike" dirty="0">
                <a:solidFill>
                  <a:schemeClr val="dk2"/>
                </a:solidFill>
                <a:uFillTx/>
                <a:latin typeface="Calibri"/>
              </a:rPr>
              <a:t>связь</a:t>
            </a:r>
            <a:r>
              <a:rPr lang="ru-RU" sz="20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.</a:t>
            </a: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Рисунок 1"/>
          <p:cNvPicPr/>
          <p:nvPr/>
        </p:nvPicPr>
        <p:blipFill>
          <a:blip r:embed="rId2"/>
          <a:stretch/>
        </p:blipFill>
        <p:spPr>
          <a:xfrm>
            <a:off x="0" y="36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TextBox 2"/>
          <p:cNvSpPr/>
          <p:nvPr/>
        </p:nvSpPr>
        <p:spPr>
          <a:xfrm flipH="1">
            <a:off x="1238216" y="214290"/>
            <a:ext cx="1006992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u="none" strike="noStrike" dirty="0">
                <a:solidFill>
                  <a:schemeClr val="dk2"/>
                </a:solidFill>
                <a:uFillTx/>
                <a:latin typeface="Calibri"/>
              </a:rPr>
              <a:t>       Средства  нравственного и патриотического </a:t>
            </a:r>
            <a:r>
              <a:rPr lang="ru-RU" sz="36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воспитания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" name="TextBox 3"/>
          <p:cNvSpPr/>
          <p:nvPr/>
        </p:nvSpPr>
        <p:spPr>
          <a:xfrm>
            <a:off x="952464" y="1571612"/>
            <a:ext cx="11055548" cy="21222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1.Художественные средства 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2.Природа</a:t>
            </a:r>
            <a:r>
              <a:rPr lang="ru-RU" sz="28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.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2"/>
                </a:solidFill>
                <a:uFillTx/>
                <a:latin typeface="Calibri"/>
              </a:rPr>
              <a:t>3.Основные виды </a:t>
            </a:r>
            <a:r>
              <a:rPr lang="ru-RU" sz="2800" b="1" u="none" strike="noStrike" dirty="0" smtClean="0">
                <a:solidFill>
                  <a:schemeClr val="dk2"/>
                </a:solidFill>
                <a:uFillTx/>
                <a:latin typeface="Calibri"/>
              </a:rPr>
              <a:t>деятельности</a:t>
            </a:r>
          </a:p>
          <a:p>
            <a:r>
              <a:rPr lang="ru-RU" sz="2800" b="1" dirty="0" smtClean="0">
                <a:solidFill>
                  <a:schemeClr val="dk2"/>
                </a:solidFill>
              </a:rPr>
              <a:t>4.Окружение</a:t>
            </a:r>
            <a:endParaRPr lang="ru-RU" sz="2800" dirty="0" smtClean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739</Words>
  <Application>Microsoft Office PowerPoint</Application>
  <PresentationFormat>Произвольный</PresentationFormat>
  <Paragraphs>125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RePack by Diakov</dc:creator>
  <dc:description/>
  <cp:lastModifiedBy>User</cp:lastModifiedBy>
  <cp:revision>51</cp:revision>
  <dcterms:created xsi:type="dcterms:W3CDTF">2026-02-22T08:44:36Z</dcterms:created>
  <dcterms:modified xsi:type="dcterms:W3CDTF">2026-02-25T09:51:09Z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23</vt:i4>
  </property>
</Properties>
</file>