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0" r:id="rId3"/>
    <p:sldId id="263" r:id="rId4"/>
    <p:sldId id="259" r:id="rId5"/>
    <p:sldId id="260" r:id="rId6"/>
    <p:sldId id="262" r:id="rId7"/>
    <p:sldId id="264" r:id="rId8"/>
    <p:sldId id="265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12574B-EE63-4ED7-85D0-9C11EA08D23A}" type="doc">
      <dgm:prSet loTypeId="urn:microsoft.com/office/officeart/2005/8/layout/target3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32AA77-C228-4D23-AD19-D9AEC58FC2AD}" type="pres">
      <dgm:prSet presAssocID="{6112574B-EE63-4ED7-85D0-9C11EA08D23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513A60B-3D65-4122-B0A7-82E9F40C312D}" type="presOf" srcId="{6112574B-EE63-4ED7-85D0-9C11EA08D23A}" destId="{9432AA77-C228-4D23-AD19-D9AEC58FC2AD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59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61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74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19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274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9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67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60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84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452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D5C3C54-F58B-4A41-B63D-2131B422220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6A8522-D3B4-4134-BFB5-FAAFE39BD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52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1612" y="2171700"/>
            <a:ext cx="9311081" cy="272207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44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«</a:t>
            </a:r>
            <a:r>
              <a:rPr lang="ru-RU" sz="4400" b="1" i="1" cap="none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Поддержка и просвещение родителей воспитывающих ребенка с ограниченными возможностями здоровья»</a:t>
            </a:r>
            <a:endParaRPr lang="ru-RU" sz="4400" b="1" i="1" cap="none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61216" y="5679590"/>
            <a:ext cx="4242955" cy="457201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воспитатели: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Большакова В.А.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Киладзе А.Г.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2327" y="6386945"/>
            <a:ext cx="22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.Орловский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2026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86503"/>
            <a:ext cx="1200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«Веселая планета»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п.Орловского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161" y="-183876"/>
            <a:ext cx="2999492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3764" y="390298"/>
            <a:ext cx="752301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Показ </a:t>
            </a:r>
            <a:r>
              <a:rPr lang="ru-RU" sz="2400" b="1" dirty="0">
                <a:latin typeface="Arial Black" panose="020B0A04020102020204" pitchFamily="34" charset="0"/>
                <a:ea typeface="Calibri" panose="020F0502020204030204" pitchFamily="34" charset="0"/>
              </a:rPr>
              <a:t>спектаклей, концертов, соревнований, конкурсов,</a:t>
            </a:r>
          </a:p>
          <a:p>
            <a:pPr algn="ctr"/>
            <a:r>
              <a:rPr lang="ru-RU" sz="2400" b="1" dirty="0">
                <a:latin typeface="Arial Black" panose="020B0A04020102020204" pitchFamily="34" charset="0"/>
                <a:ea typeface="Calibri" panose="020F0502020204030204" pitchFamily="34" charset="0"/>
              </a:rPr>
              <a:t>тематических </a:t>
            </a:r>
            <a:r>
              <a:rPr lang="ru-RU" sz="2400" b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мероприятий</a:t>
            </a:r>
            <a:endParaRPr lang="ru-RU" sz="2400" b="1" dirty="0">
              <a:latin typeface="Arial Black" panose="020B0A040201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4" y="1821542"/>
            <a:ext cx="5779984" cy="433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928" y="2147455"/>
            <a:ext cx="4846671" cy="3635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577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2946" y="1789767"/>
            <a:ext cx="10141527" cy="22293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Ключевое условие успеха – доверие, индивидуальный подход и долгосрочное сотрудничество всех участников </a:t>
            </a:r>
            <a:r>
              <a:rPr lang="ru-RU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процесса!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62829" y="607230"/>
            <a:ext cx="82909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Проповедовать с амвона, увлекать с трибуны, учить с кафедры гораздо легче, чем воспитывать одного ребенка.</a:t>
            </a: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r>
              <a:rPr lang="ru-RU" sz="2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А.И. Герцен </a:t>
            </a:r>
            <a:endParaRPr lang="ru-RU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65" y="1843062"/>
            <a:ext cx="6304478" cy="472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314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3301" y="1328012"/>
            <a:ext cx="107026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Психологических (стресс, чувство вины, тревога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едагогических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(дефицит знаний о специфике развития и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воспитания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(изоляция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недостаточность информации  о ресурсах поддержки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Организационных(режим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дня , адаптация, взаимодействие  со специалистами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3300" y="3781747"/>
            <a:ext cx="11346875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</a:t>
            </a:r>
            <a:r>
              <a:rPr lang="ru-RU" sz="3200" b="1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ДОУ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систему комплексной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поддержки которая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поможет родителям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 компетентными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участниками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развивающего процесса.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97538" y="320129"/>
            <a:ext cx="10058400" cy="61625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семей воспитывающих детей с ОВЗ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52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216655060"/>
              </p:ext>
            </p:extLst>
          </p:nvPr>
        </p:nvGraphicFramePr>
        <p:xfrm>
          <a:off x="1093112" y="2357434"/>
          <a:ext cx="5321975" cy="543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607246" y="620432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95118" y="4177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endParaRPr lang="ru-RU" dirty="0" smtClean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9611" y="1497066"/>
            <a:ext cx="107026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Партнерство;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Индивидуализация; 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Непрерывность;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Мультидисциплинарность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Доступность;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Рекомендательный характер.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66812" y="434073"/>
            <a:ext cx="10058400" cy="69905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работы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avatars.mds.yandex.net/i?id=72abfad028e4bdc38d1ea992c941923d5e318196-4907614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8" b="95938" l="312" r="96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315">
            <a:off x="6525493" y="1283165"/>
            <a:ext cx="4341450" cy="432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88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66812" y="434073"/>
            <a:ext cx="10058400" cy="95181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Рекомендуемые формы и темы просвещения родителей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01339" y="1623352"/>
            <a:ext cx="803457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Консультативные </a:t>
            </a: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5017" y="2657794"/>
            <a:ext cx="105601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Чаты;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азделы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ДОО;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ндивидуальные сайты;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транички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2206">
            <a:off x="9428295" y="2756596"/>
            <a:ext cx="1815233" cy="392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4091">
            <a:off x="7603233" y="2308543"/>
            <a:ext cx="1806746" cy="390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56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87848" y="2325064"/>
            <a:ext cx="5552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2.Индивидуальные занятия</a:t>
            </a:r>
          </a:p>
          <a:p>
            <a:pPr algn="ctr"/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«ребенок – педагог – родитель»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4491" y="390298"/>
            <a:ext cx="7523018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Arial Black" panose="020B0A04020102020204" pitchFamily="34" charset="0"/>
              </a:rPr>
              <a:t>Обучение родителей специальным приемам, </a:t>
            </a:r>
            <a:r>
              <a:rPr lang="ru-RU" sz="2400" b="1" dirty="0" smtClean="0">
                <a:latin typeface="Arial Black" panose="020B0A04020102020204" pitchFamily="34" charset="0"/>
              </a:rPr>
              <a:t>необходимым</a:t>
            </a:r>
          </a:p>
          <a:p>
            <a:pPr lvl="0" algn="ctr"/>
            <a:r>
              <a:rPr lang="ru-RU" sz="2400" b="1" dirty="0" smtClean="0">
                <a:latin typeface="Arial Black" panose="020B0A04020102020204" pitchFamily="34" charset="0"/>
              </a:rPr>
              <a:t>для </a:t>
            </a:r>
            <a:r>
              <a:rPr lang="ru-RU" sz="2400" b="1" dirty="0">
                <a:latin typeface="Arial Black" panose="020B0A04020102020204" pitchFamily="34" charset="0"/>
              </a:rPr>
              <a:t>проведения занятий с ребенком в домашних </a:t>
            </a:r>
            <a:r>
              <a:rPr lang="ru-RU" sz="2400" b="1" dirty="0" smtClean="0">
                <a:latin typeface="Arial Black" panose="020B0A04020102020204" pitchFamily="34" charset="0"/>
              </a:rPr>
              <a:t>условиях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109" y="2326314"/>
            <a:ext cx="68995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1.Групповые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лектории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в рамках родительских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клубов;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 (очно и в дистанционном формате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48" y="3519378"/>
            <a:ext cx="5049104" cy="284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62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545" y="3770898"/>
            <a:ext cx="10529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48345" y="556552"/>
            <a:ext cx="752301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atin typeface="Arial Black" panose="020B0A04020102020204" pitchFamily="34" charset="0"/>
              </a:rPr>
              <a:t>Просмотр </a:t>
            </a:r>
            <a:r>
              <a:rPr lang="ru-RU" sz="2000" b="1" dirty="0">
                <a:latin typeface="Arial Black" panose="020B0A04020102020204" pitchFamily="34" charset="0"/>
              </a:rPr>
              <a:t>домашних видео с целью анализа или как отчет об организованных родителями занятиях и играх с детьми с ОВЗ дома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9" b="26773"/>
          <a:stretch/>
        </p:blipFill>
        <p:spPr>
          <a:xfrm>
            <a:off x="1166866" y="1669759"/>
            <a:ext cx="4211576" cy="4571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7" b="25715"/>
          <a:stretch/>
        </p:blipFill>
        <p:spPr>
          <a:xfrm>
            <a:off x="5737375" y="1669759"/>
            <a:ext cx="4313582" cy="4571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4" b="25080"/>
          <a:stretch/>
        </p:blipFill>
        <p:spPr>
          <a:xfrm>
            <a:off x="9231084" y="3435765"/>
            <a:ext cx="2632163" cy="313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660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2926" y="390298"/>
            <a:ext cx="752301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  <a:ea typeface="Calibri" panose="020F0502020204030204" pitchFamily="34" charset="0"/>
              </a:rPr>
              <a:t>Родительские собрания с целью интегрировать родителей детей с ОВЗ и детей-инвалидов в коллектив </a:t>
            </a:r>
            <a:r>
              <a:rPr lang="ru-RU" sz="2000" b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родителей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1690253"/>
            <a:ext cx="5347854" cy="401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262" y="1690252"/>
            <a:ext cx="5168544" cy="401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89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39" y="2826860"/>
            <a:ext cx="5515429" cy="380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93" y="1604031"/>
            <a:ext cx="3765064" cy="282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82093" y="459571"/>
            <a:ext cx="752301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Совместные мероприятия, досуги</a:t>
            </a:r>
            <a:endParaRPr lang="ru-RU" sz="2000" b="1" dirty="0">
              <a:latin typeface="Arial Black" panose="020B0A040201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1130" t="15265" r="1130" b="40878"/>
          <a:stretch/>
        </p:blipFill>
        <p:spPr>
          <a:xfrm>
            <a:off x="443699" y="982791"/>
            <a:ext cx="3228814" cy="314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71" y="1136714"/>
            <a:ext cx="4244622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44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1563</TotalTime>
  <Words>276</Words>
  <Application>Microsoft Office PowerPoint</Application>
  <PresentationFormat>Широкоэкранный</PresentationFormat>
  <Paragraphs>46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 Black</vt:lpstr>
      <vt:lpstr>Calibri</vt:lpstr>
      <vt:lpstr>Century Gothic</vt:lpstr>
      <vt:lpstr>Garamond</vt:lpstr>
      <vt:lpstr>Times New Roman</vt:lpstr>
      <vt:lpstr>Wingdings</vt:lpstr>
      <vt:lpstr>Савон</vt:lpstr>
      <vt:lpstr>«Поддержка и просвещение родителей воспитывающих ребенка с ограниченными возможностями здоровья»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«Поддержка и просвещение родителей воспитывающих ребенка с ограниченными возможностями здоровья»</dc:title>
  <dc:creator>User</dc:creator>
  <cp:lastModifiedBy>User</cp:lastModifiedBy>
  <cp:revision>40</cp:revision>
  <dcterms:created xsi:type="dcterms:W3CDTF">2026-01-14T09:30:40Z</dcterms:created>
  <dcterms:modified xsi:type="dcterms:W3CDTF">2026-04-17T05:20:54Z</dcterms:modified>
</cp:coreProperties>
</file>