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0B4"/>
    <a:srgbClr val="D0E9D9"/>
    <a:srgbClr val="94CFB0"/>
    <a:srgbClr val="DAEDE0"/>
    <a:srgbClr val="CDE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0" autoAdjust="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02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6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81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04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36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71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72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55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9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69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44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CA2B4-402C-432C-83C1-F5FF05877B5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1B023-B573-4786-88DB-292404DB2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39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96417" y="0"/>
            <a:ext cx="78847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</a:p>
          <a:p>
            <a:pPr algn="ctr"/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«Весёлая планета» п. Орловского</a:t>
            </a:r>
            <a:r>
              <a:rPr lang="ru-RU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39461" y="2092569"/>
            <a:ext cx="7913077" cy="2136531"/>
          </a:xfrm>
          <a:prstGeom prst="roundRect">
            <a:avLst/>
          </a:prstGeom>
          <a:solidFill>
            <a:srgbClr val="DAED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261197" y="2230840"/>
            <a:ext cx="771063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родителей по вопросам </a:t>
            </a:r>
          </a:p>
          <a:p>
            <a:pPr algn="ctr"/>
            <a:r>
              <a:rPr lang="ru-RU" sz="36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здоровья, воспитания и развития </a:t>
            </a:r>
          </a:p>
          <a:p>
            <a:pPr algn="ctr"/>
            <a:r>
              <a:rPr lang="ru-RU" sz="36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детей раннего возраста.</a:t>
            </a:r>
            <a:endParaRPr lang="ru-RU" sz="36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81204" y="5455457"/>
            <a:ext cx="22491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000" b="0" cap="none" spc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- логопед:</a:t>
            </a:r>
          </a:p>
          <a:p>
            <a:r>
              <a:rPr lang="ru-RU" sz="20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Федоренко И.И.</a:t>
            </a:r>
            <a:endParaRPr lang="ru-RU" sz="20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25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328353" y="467919"/>
            <a:ext cx="7632009" cy="953937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263712" y="575826"/>
            <a:ext cx="776129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ru-RU" sz="2000" b="1" i="1" cap="none" spc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– </a:t>
            </a:r>
            <a:r>
              <a:rPr lang="ru-RU" sz="2000" cap="none" spc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рациональная продолжительность чёткой чередование </a:t>
            </a:r>
          </a:p>
          <a:p>
            <a:pPr algn="just"/>
            <a:r>
              <a:rPr lang="ru-RU" sz="2000" cap="none" spc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видов деятельности и отдыха детей в течение суток.</a:t>
            </a:r>
            <a:r>
              <a:rPr lang="ru-RU" sz="2000" b="1" i="1" cap="none" spc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3339" y="1828801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26444" y="2623092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здоровья и ЗОЖ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66996" y="3344042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63254" y="4916374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88676" y="4064992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физ.подготовка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07015" y="4916374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динамические стереотипы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690338" y="4259966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530890" y="3560932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утомление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371442" y="2631124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закаливание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799005" y="1858095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здоровья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22702" y="1828801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ЗОЖ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849786" y="1859537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здоровье-сбережение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 flipH="1">
            <a:off x="1326444" y="1222131"/>
            <a:ext cx="686994" cy="509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4454462" y="1433111"/>
            <a:ext cx="8792" cy="331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7681546" y="1477108"/>
            <a:ext cx="8792" cy="331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0089645" y="1247153"/>
            <a:ext cx="606682" cy="459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2541975" y="1589126"/>
            <a:ext cx="0" cy="847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279531" y="1598725"/>
            <a:ext cx="8792" cy="1628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H="1">
            <a:off x="4592537" y="1529763"/>
            <a:ext cx="1223810" cy="2187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6381909" y="1529763"/>
            <a:ext cx="1257920" cy="2535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>
            <a:off x="5767468" y="1529763"/>
            <a:ext cx="161819" cy="31389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6173994" y="1529763"/>
            <a:ext cx="608272" cy="3039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9500725" y="1529763"/>
            <a:ext cx="0" cy="906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8994531" y="1529763"/>
            <a:ext cx="26377" cy="18142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75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2526496" y="1482970"/>
            <a:ext cx="7139008" cy="1627784"/>
            <a:chOff x="2420471" y="712005"/>
            <a:chExt cx="7139008" cy="162778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420471" y="712005"/>
              <a:ext cx="7139008" cy="1627784"/>
            </a:xfrm>
            <a:prstGeom prst="roundRect">
              <a:avLst/>
            </a:prstGeom>
            <a:solidFill>
              <a:srgbClr val="DAE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3137465" y="959241"/>
              <a:ext cx="5917069" cy="107721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just"/>
              <a:r>
                <a:rPr lang="ru-RU" sz="3200" b="1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Рекомендуемые формы и темы </a:t>
              </a:r>
            </a:p>
            <a:p>
              <a:pPr algn="just"/>
              <a:r>
                <a:rPr lang="ru-RU" sz="3200" b="1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просвещения родителей:</a:t>
              </a:r>
            </a:p>
          </p:txBody>
        </p:sp>
      </p:grpSp>
      <p:sp>
        <p:nvSpPr>
          <p:cNvPr id="7" name="Стрелка вправо 6"/>
          <p:cNvSpPr/>
          <p:nvPr/>
        </p:nvSpPr>
        <p:spPr>
          <a:xfrm>
            <a:off x="2644589" y="3110754"/>
            <a:ext cx="2393576" cy="941294"/>
          </a:xfrm>
          <a:prstGeom prst="rightArrow">
            <a:avLst/>
          </a:prstGeom>
          <a:solidFill>
            <a:srgbClr val="CDE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род собрания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2644589" y="4123077"/>
            <a:ext cx="2393576" cy="941294"/>
          </a:xfrm>
          <a:prstGeom prst="rightArrow">
            <a:avLst/>
          </a:prstGeom>
          <a:solidFill>
            <a:srgbClr val="CDE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мастер-классы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5104625" y="3109282"/>
            <a:ext cx="2393576" cy="941294"/>
          </a:xfrm>
          <a:prstGeom prst="rightArrow">
            <a:avLst/>
          </a:prstGeom>
          <a:solidFill>
            <a:srgbClr val="CDE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консультации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5104625" y="4192523"/>
            <a:ext cx="2393576" cy="941294"/>
          </a:xfrm>
          <a:prstGeom prst="rightArrow">
            <a:avLst/>
          </a:prstGeom>
          <a:solidFill>
            <a:srgbClr val="CDE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дискуссии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7616294" y="3109282"/>
            <a:ext cx="2393576" cy="941294"/>
          </a:xfrm>
          <a:prstGeom prst="rightArrow">
            <a:avLst/>
          </a:prstGeom>
          <a:solidFill>
            <a:srgbClr val="CDE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буклеты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7616294" y="4123077"/>
            <a:ext cx="2393576" cy="941294"/>
          </a:xfrm>
          <a:prstGeom prst="rightArrow">
            <a:avLst/>
          </a:prstGeom>
          <a:solidFill>
            <a:srgbClr val="CDE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памятки</a:t>
            </a:r>
          </a:p>
        </p:txBody>
      </p:sp>
    </p:spTree>
    <p:extLst>
      <p:ext uri="{BB962C8B-B14F-4D97-AF65-F5344CB8AC3E}">
        <p14:creationId xmlns:p14="http://schemas.microsoft.com/office/powerpoint/2010/main" val="2131891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1686515" y="879070"/>
            <a:ext cx="8211429" cy="1015663"/>
            <a:chOff x="2011830" y="544962"/>
            <a:chExt cx="8211429" cy="1015663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2011830" y="606688"/>
              <a:ext cx="8002608" cy="953937"/>
            </a:xfrm>
            <a:prstGeom prst="roundRect">
              <a:avLst/>
            </a:prstGeom>
            <a:solidFill>
              <a:srgbClr val="CDE6D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099753" y="544962"/>
              <a:ext cx="8123506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just"/>
              <a:r>
                <a:rPr lang="ru-RU" sz="2000" b="1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Рациональное питание – </a:t>
              </a:r>
              <a:r>
                <a:rPr lang="ru-RU" sz="2000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питание, удовлетворяющее физиологические </a:t>
              </a:r>
            </a:p>
            <a:p>
              <a:pPr algn="just"/>
              <a:r>
                <a:rPr lang="ru-RU" sz="2000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потребности в энергии и пищевых веществах, </a:t>
              </a:r>
            </a:p>
            <a:p>
              <a:pPr algn="just"/>
              <a:r>
                <a:rPr lang="ru-RU" sz="2000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обеспечивающее рост, развитие и здоровье ребёнка. </a:t>
              </a:r>
              <a:r>
                <a:rPr lang="ru-RU" sz="2000" b="1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6" name="Скругленный прямоугольник 15"/>
          <p:cNvSpPr/>
          <p:nvPr/>
        </p:nvSpPr>
        <p:spPr>
          <a:xfrm>
            <a:off x="1012409" y="3027486"/>
            <a:ext cx="2223160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сбалансированное питание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44239" y="3872306"/>
            <a:ext cx="1681104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питания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05730" y="3872306"/>
            <a:ext cx="3026193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ценность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(калорийность)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758431" y="3027486"/>
            <a:ext cx="2425383" cy="504060"/>
          </a:xfrm>
          <a:prstGeom prst="roundRect">
            <a:avLst/>
          </a:prstGeom>
          <a:solidFill>
            <a:srgbClr val="CDE6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незаменимые пищевые вещества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2426677" y="1969477"/>
            <a:ext cx="316523" cy="984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4484077" y="2074985"/>
            <a:ext cx="17585" cy="1456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576646" y="2048608"/>
            <a:ext cx="501162" cy="1482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8758431" y="2074985"/>
            <a:ext cx="666923" cy="782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78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99"/>
            <a:ext cx="12192000" cy="6858000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653567" y="748997"/>
            <a:ext cx="7139008" cy="1627784"/>
            <a:chOff x="2341173" y="145349"/>
            <a:chExt cx="7139008" cy="162778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341173" y="145349"/>
              <a:ext cx="7139008" cy="1627784"/>
            </a:xfrm>
            <a:prstGeom prst="roundRect">
              <a:avLst/>
            </a:prstGeom>
            <a:solidFill>
              <a:srgbClr val="DAE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3137465" y="512323"/>
              <a:ext cx="5917069" cy="107721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just"/>
              <a:r>
                <a:rPr lang="ru-RU" sz="3200" b="1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Рекомендуемые формы и темы </a:t>
              </a:r>
            </a:p>
            <a:p>
              <a:pPr algn="just"/>
              <a:r>
                <a:rPr lang="ru-RU" sz="3200" b="1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просвещения родителей:</a:t>
              </a:r>
            </a:p>
          </p:txBody>
        </p:sp>
      </p:grpSp>
      <p:sp>
        <p:nvSpPr>
          <p:cNvPr id="8" name="Стрелка вправо 7"/>
          <p:cNvSpPr/>
          <p:nvPr/>
        </p:nvSpPr>
        <p:spPr>
          <a:xfrm>
            <a:off x="3463143" y="1225275"/>
            <a:ext cx="6964533" cy="5166733"/>
          </a:xfrm>
          <a:prstGeom prst="rightArrow">
            <a:avLst/>
          </a:prstGeom>
          <a:solidFill>
            <a:srgbClr val="CDE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1922" y="2486085"/>
            <a:ext cx="51319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род.собрания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дискуссии;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мастер-классы;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рецептами полезных блюд;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консультации;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досуги;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повара с дегустацией блюд, которые полезны для детей;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буклеты, памятки.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611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8" name="Группа 7"/>
          <p:cNvGrpSpPr/>
          <p:nvPr/>
        </p:nvGrpSpPr>
        <p:grpSpPr>
          <a:xfrm>
            <a:off x="0" y="214808"/>
            <a:ext cx="7139008" cy="1627784"/>
            <a:chOff x="425133" y="1372093"/>
            <a:chExt cx="7139008" cy="1627784"/>
          </a:xfrm>
          <a:solidFill>
            <a:srgbClr val="94CFB0"/>
          </a:solidFill>
        </p:grpSpPr>
        <p:grpSp>
          <p:nvGrpSpPr>
            <p:cNvPr id="5" name="Группа 4"/>
            <p:cNvGrpSpPr/>
            <p:nvPr/>
          </p:nvGrpSpPr>
          <p:grpSpPr>
            <a:xfrm>
              <a:off x="425133" y="1372093"/>
              <a:ext cx="7139008" cy="1627784"/>
              <a:chOff x="2244624" y="653881"/>
              <a:chExt cx="7139008" cy="1627784"/>
            </a:xfrm>
            <a:grpFill/>
          </p:grpSpPr>
          <p:sp>
            <p:nvSpPr>
              <p:cNvPr id="6" name="Скругленный прямоугольник 5"/>
              <p:cNvSpPr/>
              <p:nvPr/>
            </p:nvSpPr>
            <p:spPr>
              <a:xfrm>
                <a:off x="2244624" y="653881"/>
                <a:ext cx="7139008" cy="1627784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Прямоугольник 6"/>
              <p:cNvSpPr/>
              <p:nvPr/>
            </p:nvSpPr>
            <p:spPr>
              <a:xfrm>
                <a:off x="6003634" y="959241"/>
                <a:ext cx="184731" cy="584775"/>
              </a:xfrm>
              <a:prstGeom prst="rect">
                <a:avLst/>
              </a:prstGeom>
              <a:grpFill/>
            </p:spPr>
            <p:txBody>
              <a:bodyPr wrap="none" lIns="91440" tIns="45720" rIns="91440" bIns="45720">
                <a:spAutoFit/>
              </a:bodyPr>
              <a:lstStyle/>
              <a:p>
                <a:pPr algn="just"/>
                <a:endParaRPr lang="ru-RU" sz="3200" b="1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" name="Прямоугольник 2"/>
            <p:cNvSpPr/>
            <p:nvPr/>
          </p:nvSpPr>
          <p:spPr>
            <a:xfrm>
              <a:off x="790136" y="1430217"/>
              <a:ext cx="6409003" cy="1569660"/>
            </a:xfrm>
            <a:prstGeom prst="rect">
              <a:avLst/>
            </a:prstGeom>
            <a:grp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2400" b="0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Важнейшим фактором, лежащим в основе здоровья и нормального развития ребёнка, является полноценное в количественном и качественном отношении питание.</a:t>
              </a: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67793" y="2384506"/>
            <a:ext cx="3691217" cy="1208970"/>
            <a:chOff x="1300823" y="2096655"/>
            <a:chExt cx="3691217" cy="1208970"/>
          </a:xfrm>
        </p:grpSpPr>
        <p:sp>
          <p:nvSpPr>
            <p:cNvPr id="9" name="Прямоугольник с двумя скругленными противолежащими углами 8"/>
            <p:cNvSpPr/>
            <p:nvPr/>
          </p:nvSpPr>
          <p:spPr>
            <a:xfrm>
              <a:off x="1300823" y="2096655"/>
              <a:ext cx="3497873" cy="1208970"/>
            </a:xfrm>
            <a:prstGeom prst="round2DiagRect">
              <a:avLst/>
            </a:prstGeom>
            <a:solidFill>
              <a:srgbClr val="D0E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66498" y="2160943"/>
              <a:ext cx="352554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Пища является единственным усвояемым источником энергии, необходимый ребёнку.</a:t>
              </a: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2268225" y="4081079"/>
            <a:ext cx="3809060" cy="1248225"/>
            <a:chOff x="4992040" y="2057400"/>
            <a:chExt cx="3809060" cy="1248225"/>
          </a:xfrm>
        </p:grpSpPr>
        <p:sp>
          <p:nvSpPr>
            <p:cNvPr id="11" name="Прямоугольник с двумя скругленными противолежащими углами 10"/>
            <p:cNvSpPr/>
            <p:nvPr/>
          </p:nvSpPr>
          <p:spPr>
            <a:xfrm>
              <a:off x="4992040" y="2057400"/>
              <a:ext cx="3525715" cy="1248225"/>
            </a:xfrm>
            <a:prstGeom prst="round2DiagRect">
              <a:avLst/>
            </a:prstGeom>
            <a:solidFill>
              <a:srgbClr val="D0E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57715" y="2057400"/>
              <a:ext cx="364338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Пища – источник регуляторов обмена веществ в организме (витамины, минералы, соли и микроэлементы)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8757731" y="1275139"/>
            <a:ext cx="2708031" cy="2897472"/>
            <a:chOff x="8630064" y="2497017"/>
            <a:chExt cx="2708031" cy="2897472"/>
          </a:xfrm>
        </p:grpSpPr>
        <p:sp>
          <p:nvSpPr>
            <p:cNvPr id="13" name="Прямоугольник с двумя скругленными противолежащими углами 12"/>
            <p:cNvSpPr/>
            <p:nvPr/>
          </p:nvSpPr>
          <p:spPr>
            <a:xfrm>
              <a:off x="8630064" y="2497017"/>
              <a:ext cx="2708031" cy="2897472"/>
            </a:xfrm>
            <a:prstGeom prst="round2DiagRect">
              <a:avLst/>
            </a:prstGeom>
            <a:solidFill>
              <a:srgbClr val="D0E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801100" y="2655277"/>
              <a:ext cx="2453054" cy="27392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Пища служит одним из главных защитных факторов в отношении инфекций и других влияний внешней среды, так как обеспечивает адекватное функционирование защитных систем организма (кожи, слизистых оболочек, иммунной системы, антиоксидантной системы и др.).</a:t>
              </a:r>
              <a:r>
                <a:rPr lang="ru-RU" dirty="0"/>
                <a:t> </a:t>
              </a:r>
              <a:endParaRPr lang="ru-RU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6102939" y="4398122"/>
            <a:ext cx="3640708" cy="1420009"/>
            <a:chOff x="2949406" y="3758240"/>
            <a:chExt cx="3640708" cy="1420009"/>
          </a:xfrm>
        </p:grpSpPr>
        <p:sp>
          <p:nvSpPr>
            <p:cNvPr id="15" name="Прямоугольник с двумя скругленными противолежащими углами 14"/>
            <p:cNvSpPr/>
            <p:nvPr/>
          </p:nvSpPr>
          <p:spPr>
            <a:xfrm>
              <a:off x="2949406" y="3758240"/>
              <a:ext cx="3576478" cy="1371600"/>
            </a:xfrm>
            <a:prstGeom prst="round2DiagRect">
              <a:avLst/>
            </a:prstGeom>
            <a:solidFill>
              <a:srgbClr val="D0E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85268" y="3854810"/>
              <a:ext cx="36048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Пища является единственным 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источни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-ком пластического материала (заменимые и незаменимые пищевые вещества), из которого строится организм ребенка.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Стрелка вниз 26"/>
          <p:cNvSpPr/>
          <p:nvPr/>
        </p:nvSpPr>
        <p:spPr>
          <a:xfrm>
            <a:off x="2268225" y="1934308"/>
            <a:ext cx="299129" cy="386861"/>
          </a:xfrm>
          <a:prstGeom prst="downArrow">
            <a:avLst/>
          </a:prstGeom>
          <a:solidFill>
            <a:srgbClr val="9AD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3963278" y="3014206"/>
            <a:ext cx="699287" cy="326556"/>
          </a:xfrm>
          <a:prstGeom prst="rightArrow">
            <a:avLst/>
          </a:prstGeom>
          <a:solidFill>
            <a:srgbClr val="9AD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6611348" y="2803004"/>
            <a:ext cx="325315" cy="724123"/>
          </a:xfrm>
          <a:prstGeom prst="downArrow">
            <a:avLst/>
          </a:prstGeom>
          <a:solidFill>
            <a:srgbClr val="9AD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 rot="2256004">
            <a:off x="7406663" y="1604026"/>
            <a:ext cx="699287" cy="326556"/>
          </a:xfrm>
          <a:prstGeom prst="rightArrow">
            <a:avLst/>
          </a:prstGeom>
          <a:solidFill>
            <a:srgbClr val="9AD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4010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279</Words>
  <Application>Microsoft Office PowerPoint</Application>
  <PresentationFormat>Широкоэкранный</PresentationFormat>
  <Paragraphs>54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</cp:revision>
  <dcterms:created xsi:type="dcterms:W3CDTF">2025-12-08T07:26:57Z</dcterms:created>
  <dcterms:modified xsi:type="dcterms:W3CDTF">2025-12-08T10:13:46Z</dcterms:modified>
</cp:coreProperties>
</file>