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60" r:id="rId13"/>
    <p:sldId id="261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3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4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8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1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9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2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0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3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2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6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6E2CA-AACB-4B5C-84C6-9CBD1E15F267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D848-39DF-4F2A-8160-297F567D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ПОТЕНЦИАЛ ЦИФРОВОЙ СРЕДЫ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ПРОСВЕЩЕНИЯ РОДИТЕЛЕЙ (ЗАКОННЫХ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ДЕТЕЙ ДОШКОЛЬНОГО ВОЗРАСТА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49840" y="5120640"/>
            <a:ext cx="518160" cy="13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09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01783" y="1436914"/>
            <a:ext cx="9744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359F"/>
                </a:solidFill>
                <a:latin typeface="TimesNewRomanPS-BoldMT"/>
              </a:rPr>
              <a:t>ВОЗМОЖНОСТИ И ПОТЕНЦИАЛ ЦИФРОВОЙ </a:t>
            </a:r>
            <a:r>
              <a:rPr lang="ru-RU" sz="3200" b="1" dirty="0" smtClean="0">
                <a:solidFill>
                  <a:srgbClr val="00359F"/>
                </a:solidFill>
                <a:latin typeface="TimesNewRomanPS-BoldMT"/>
              </a:rPr>
              <a:t>               СРЕДЫ</a:t>
            </a:r>
            <a:endParaRPr lang="ru-RU" sz="3200" b="1" dirty="0">
              <a:solidFill>
                <a:srgbClr val="00359F"/>
              </a:solidFill>
              <a:latin typeface="TimesNewRomanPS-BoldMT"/>
            </a:endParaRPr>
          </a:p>
          <a:p>
            <a:pPr algn="ctr"/>
            <a:r>
              <a:rPr lang="ru-RU" sz="3200" b="1" dirty="0">
                <a:solidFill>
                  <a:srgbClr val="00359F"/>
                </a:solidFill>
                <a:latin typeface="TimesNewRomanPS-BoldMT"/>
              </a:rPr>
              <a:t>ДЛЯ ПРОСВЕЩЕНИЯ РОДИТЕЛЕЙ (ЗАКОННЫХ</a:t>
            </a:r>
          </a:p>
          <a:p>
            <a:pPr algn="ctr"/>
            <a:r>
              <a:rPr lang="ru-RU" sz="3200" b="1" dirty="0" smtClean="0">
                <a:solidFill>
                  <a:srgbClr val="00359F"/>
                </a:solidFill>
                <a:latin typeface="TimesNewRomanPS-BoldMT"/>
              </a:rPr>
              <a:t>ПРЕДСТАВИТЕЛЕЙ) ДЕТЕЙ ДОШКОЛЬНОГО ВОЗРАСТА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93578" y="5682343"/>
            <a:ext cx="446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Рябошапко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 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2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5577" y="509451"/>
            <a:ext cx="1054172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203864"/>
                </a:solidFill>
                <a:latin typeface="Calibri" panose="020F0502020204030204" pitchFamily="34" charset="0"/>
              </a:rPr>
              <a:t>Рекомендуемые </a:t>
            </a:r>
            <a:r>
              <a:rPr lang="ru-RU" sz="2800" dirty="0">
                <a:solidFill>
                  <a:srgbClr val="203864"/>
                </a:solidFill>
                <a:latin typeface="Calibri" panose="020F0502020204030204" pitchFamily="34" charset="0"/>
              </a:rPr>
              <a:t>формы просвещения родителей</a:t>
            </a:r>
          </a:p>
          <a:p>
            <a:pPr algn="ctr"/>
            <a:endParaRPr lang="ru-RU" sz="2800" b="1" dirty="0" smtClean="0">
              <a:solidFill>
                <a:srgbClr val="000000"/>
              </a:solidFill>
              <a:latin typeface="Calibri-Bold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</a:t>
            </a: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многофункциональное наглядное средство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информации, имеющее интерактивную навигацию: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ссылки, интерактивные кнопки перехода, области текстового и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ввода.</a:t>
            </a:r>
          </a:p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наглядности материала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 богатый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мультимедийный материал: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текст,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изображения, аудио и видео.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57" y="3930211"/>
            <a:ext cx="3753545" cy="29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5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617" y="67896"/>
            <a:ext cx="7762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цифровой среды 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педагогов с родителями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514" y="1305342"/>
            <a:ext cx="86214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ориентировать родителя в качественных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обучения, дополнительного образования детей раннего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дошкольного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предоставлять справочную информацию для 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досуга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развивающего взаимодействия родителя с ребенком;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предлагать родителям рекомендованную специалистами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различных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форматов (интервью, аудио и видеозаписи,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электронные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книги) о детском развитии от рождения до 8 лет.</a:t>
            </a:r>
          </a:p>
        </p:txBody>
      </p:sp>
    </p:spTree>
    <p:extLst>
      <p:ext uri="{BB962C8B-B14F-4D97-AF65-F5344CB8AC3E}">
        <p14:creationId xmlns:p14="http://schemas.microsoft.com/office/powerpoint/2010/main" val="3972539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0264" y="333831"/>
            <a:ext cx="11390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детей раннего и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возрастов включает несколько компонентов: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006" y="19765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ориентационно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-целевой компонент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компонент;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компонент;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результативный компонент.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06" y="3546191"/>
            <a:ext cx="5367371" cy="29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9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3143" y="279108"/>
            <a:ext cx="1039803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2800" dirty="0" err="1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endParaRPr lang="ru-RU" sz="28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0000"/>
              </a:solidFill>
              <a:latin typeface="Calibri-Bold"/>
            </a:endParaRPr>
          </a:p>
          <a:p>
            <a:pPr algn="ctr"/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Ориентационно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-целевой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ориентацию на конкретную возрастную группу детей (0+,3+,6+,18+).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0000"/>
              </a:solidFill>
              <a:latin typeface="Calibri-Bold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выбор определенного направления развития и образования детей в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(образовательную область): социально-коммуникативное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познавательное развитие, речевое развитие, художественно-эстетическое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физическое развитие; конструирование основной цели и задач, содержания,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деятельности/форм.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3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446" y="224344"/>
            <a:ext cx="11430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2800" dirty="0" err="1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endParaRPr lang="ru-RU" sz="28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инвариантное и вариативное наполнение интернет-сервиса.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Вариативное наполнение зависит от интересов и творчества педагогов.</a:t>
            </a:r>
          </a:p>
          <a:p>
            <a:endParaRPr lang="ru-RU" sz="2400" b="1" dirty="0" smtClean="0">
              <a:solidFill>
                <a:srgbClr val="000000"/>
              </a:solidFill>
              <a:latin typeface="Calibri-Bold"/>
            </a:endParaRPr>
          </a:p>
          <a:p>
            <a:endParaRPr lang="ru-RU" sz="2400" b="1" dirty="0">
              <a:solidFill>
                <a:srgbClr val="000000"/>
              </a:solidFill>
              <a:latin typeface="Calibri-Bold"/>
            </a:endParaRPr>
          </a:p>
          <a:p>
            <a:endParaRPr lang="ru-RU" sz="2400" b="1" dirty="0" smtClean="0">
              <a:solidFill>
                <a:srgbClr val="000000"/>
              </a:solidFill>
              <a:latin typeface="Calibri-Bold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компонент представляет собой готовый 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Интернет-ресурс, которым активно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родители (законные представители) детей,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посещающих ДОО.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187" y="3905794"/>
            <a:ext cx="3396259" cy="27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257" y="145967"/>
            <a:ext cx="1193074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2800" dirty="0" err="1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endParaRPr lang="ru-RU" sz="2800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0000"/>
              </a:solidFill>
              <a:latin typeface="Calibri-Bold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инвариантное и вариативное наполнение интернет-сервиса.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Вариативное наполнение зависит от интересов и творчества педагогов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ru-RU" sz="2400" b="1" dirty="0" smtClean="0">
              <a:solidFill>
                <a:srgbClr val="000000"/>
              </a:solidFill>
              <a:latin typeface="Calibri-Bold"/>
            </a:endParaRPr>
          </a:p>
          <a:p>
            <a:endParaRPr lang="ru-RU" sz="2400" b="1" dirty="0">
              <a:solidFill>
                <a:srgbClr val="000000"/>
              </a:solidFill>
              <a:latin typeface="Calibri-Bold"/>
            </a:endParaRP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компонент представляет собой готовый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действующий Интернет-ресурс, которым активно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пользуются родители (законные представители) детей,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посещающих ДОО.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3" y="3412551"/>
            <a:ext cx="3944982" cy="34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7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2932" y="2403566"/>
            <a:ext cx="6486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4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12571" y="292128"/>
            <a:ext cx="5786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359F"/>
                </a:solidFill>
                <a:latin typeface="TimesNewRomanPS-BoldItalicMT"/>
              </a:rPr>
              <a:t>Основные понятия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73595" y="2408312"/>
            <a:ext cx="4131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latin typeface="TimesNewRomanPS-ItalicMT"/>
              </a:rPr>
              <a:t>Цифровые технологии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15701" y="3282676"/>
            <a:ext cx="4253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latin typeface="TimesNewRomanPS-ItalicMT"/>
              </a:rPr>
              <a:t>Информационная среда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80473" y="2356060"/>
            <a:ext cx="2994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latin typeface="TimesNewRomanPS-ItalicMT"/>
              </a:rPr>
              <a:t>Цифровая среда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147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761"/>
            <a:ext cx="12192000" cy="69625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123" y="2303808"/>
            <a:ext cx="630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NewRomanPS-BoldItalicMT"/>
              </a:rPr>
              <a:t>Ведение сайта образовательной организации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3123" y="2746159"/>
            <a:ext cx="2835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NewRomanPS-BoldItalicMT"/>
              </a:rPr>
              <a:t>Электронная почта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220" y="3184071"/>
            <a:ext cx="6492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NewRomanPS-BoldItalicMT"/>
              </a:rPr>
              <a:t>Сервисы по обмену мгновенными сообщениями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3123" y="3625555"/>
            <a:ext cx="4887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NewRomanPS-BoldItalicMT"/>
              </a:rPr>
              <a:t>Электронные книги для родителей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4220" y="4064334"/>
            <a:ext cx="5248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NewRomanPS-BoldItalicMT"/>
              </a:rPr>
              <a:t>Информационные буклеты и памятки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3123" y="4503113"/>
            <a:ext cx="3427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NewRomanPS-BoldItalicMT"/>
              </a:rPr>
              <a:t>Интерактивный плакат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84871" y="408428"/>
            <a:ext cx="7516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просвещения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2023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65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9020" y="357442"/>
            <a:ext cx="7242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latin typeface="TimesNewRomanPS-BoldItalicMT"/>
            </a:endParaRPr>
          </a:p>
          <a:p>
            <a:r>
              <a:rPr lang="ru-RU" sz="2400" b="1" dirty="0" smtClean="0">
                <a:latin typeface="TimesNewRomanPS-BoldItalicMT"/>
              </a:rPr>
              <a:t>Ведение </a:t>
            </a:r>
            <a:r>
              <a:rPr lang="ru-RU" sz="2400" b="1" dirty="0">
                <a:latin typeface="TimesNewRomanPS-BoldItalicMT"/>
              </a:rPr>
              <a:t>сайта образовательной организации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40971" y="1176549"/>
            <a:ext cx="9810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ФЗ «Об образовании в РФ»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обязана создавать свой сайт в сети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(статья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9421" y="2180322"/>
            <a:ext cx="2369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-Bold"/>
              </a:rPr>
              <a:t>информация сайта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172" y="2722430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открытость ДОУ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0000"/>
              </a:solidFill>
              <a:latin typeface="Calibri-Bold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Calibri-Bold"/>
              </a:rPr>
              <a:t>посетители </a:t>
            </a:r>
            <a:r>
              <a:rPr lang="ru-RU" b="1" dirty="0">
                <a:solidFill>
                  <a:srgbClr val="000000"/>
                </a:solidFill>
                <a:latin typeface="Calibri-Bold"/>
              </a:rPr>
              <a:t>сайта могут: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задавать интересующие их вопросы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на форумах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сайта; вести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обсуждение интересующих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тем.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На основе этих вопросов и обсуждений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специалисты могут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выявлять образовательные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запросы родителей и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их реализовывать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752" t="16331" r="687" b="7512"/>
          <a:stretch/>
        </p:blipFill>
        <p:spPr>
          <a:xfrm>
            <a:off x="6426926" y="3479840"/>
            <a:ext cx="5500630" cy="28738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49976" y="92333"/>
            <a:ext cx="7516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просвещения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363666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503" y="1089898"/>
            <a:ext cx="118872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Calibri-Bold"/>
              </a:rPr>
              <a:t>Ведение блогов и страничек педагогов</a:t>
            </a:r>
          </a:p>
          <a:p>
            <a:endParaRPr lang="ru-RU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Размещается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информация о профессиональной деятельности,</a:t>
            </a:r>
          </a:p>
          <a:p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достижениях, рекомендации по развитию и воспитанию детей.</a:t>
            </a:r>
          </a:p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коммуникационная площадка;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интерактивный формат обучения;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компонент образовательной среды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ru-RU" b="1" dirty="0" smtClean="0">
              <a:solidFill>
                <a:srgbClr val="000000"/>
              </a:solidFill>
              <a:latin typeface="Calibri-Bold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Calibri-Bold"/>
              </a:rPr>
              <a:t>ВАЖНО</a:t>
            </a:r>
            <a:endParaRPr lang="ru-RU" b="1" dirty="0">
              <a:solidFill>
                <a:srgbClr val="000000"/>
              </a:solidFill>
              <a:latin typeface="Calibri-Bold"/>
            </a:endParaRPr>
          </a:p>
          <a:p>
            <a:r>
              <a:rPr lang="ru-RU" dirty="0">
                <a:solidFill>
                  <a:srgbClr val="000000"/>
                </a:solidFill>
                <a:latin typeface="Wingdings-Regular"/>
              </a:rPr>
              <a:t>✓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нельзя размещать в блоге материалы,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противоречащие законодательству РФ и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профессиональной этике педагога;</a:t>
            </a:r>
          </a:p>
          <a:p>
            <a:r>
              <a:rPr lang="ru-RU" dirty="0">
                <a:solidFill>
                  <a:srgbClr val="000000"/>
                </a:solidFill>
                <a:latin typeface="Wingdings-Regular"/>
              </a:rPr>
              <a:t>✓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размещение фотографий учащихся должно быть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только с разрешения родителей;</a:t>
            </a:r>
          </a:p>
          <a:p>
            <a:r>
              <a:rPr lang="ru-RU" dirty="0">
                <a:solidFill>
                  <a:srgbClr val="000000"/>
                </a:solidFill>
                <a:latin typeface="Wingdings-Regular"/>
              </a:rPr>
              <a:t>✓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размещение материалов, принадлежащих другому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автору, только с его разрешения, иначе это будет</a:t>
            </a: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выглядеть, как плагиат.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3647" y="434736"/>
            <a:ext cx="8050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просвещения родителей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78" t="13219" b="4960"/>
          <a:stretch/>
        </p:blipFill>
        <p:spPr>
          <a:xfrm>
            <a:off x="6740434" y="3409405"/>
            <a:ext cx="4990012" cy="344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2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942" y="889843"/>
            <a:ext cx="115736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Calibri-Bold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пересылку письменного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родителю ребенка дошкольного возраста.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рекомендуется готовить и направлять ответ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в течение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рабочих дней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поступления</a:t>
            </a:r>
            <a:r>
              <a:rPr lang="ru-RU" sz="2400" dirty="0">
                <a:latin typeface="Calibri" panose="020F0502020204030204" pitchFamily="34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</a:rPr>
              <a:t>1. Информировать родителей по вопросам развития</a:t>
            </a:r>
          </a:p>
          <a:p>
            <a:r>
              <a:rPr lang="ru-RU" dirty="0">
                <a:latin typeface="Calibri" panose="020F0502020204030204" pitchFamily="34" charset="0"/>
              </a:rPr>
              <a:t>детей.</a:t>
            </a:r>
          </a:p>
          <a:p>
            <a:r>
              <a:rPr lang="ru-RU" dirty="0">
                <a:latin typeface="Calibri" panose="020F0502020204030204" pitchFamily="34" charset="0"/>
              </a:rPr>
              <a:t>2. Предоставлять материал по индивидуальному</a:t>
            </a:r>
          </a:p>
          <a:p>
            <a:r>
              <a:rPr lang="ru-RU" dirty="0">
                <a:latin typeface="Calibri" panose="020F0502020204030204" pitchFamily="34" charset="0"/>
              </a:rPr>
              <a:t>консультированию по проблемным вопросам развития</a:t>
            </a:r>
          </a:p>
          <a:p>
            <a:r>
              <a:rPr lang="ru-RU" dirty="0">
                <a:latin typeface="Calibri" panose="020F0502020204030204" pitchFamily="34" charset="0"/>
              </a:rPr>
              <a:t>ребёнка.</a:t>
            </a:r>
          </a:p>
          <a:p>
            <a:r>
              <a:rPr lang="ru-RU" dirty="0">
                <a:latin typeface="Calibri" panose="020F0502020204030204" pitchFamily="34" charset="0"/>
              </a:rPr>
              <a:t>3. Рассылать различного рода объявления, приглашения</a:t>
            </a:r>
          </a:p>
          <a:p>
            <a:r>
              <a:rPr lang="ru-RU" dirty="0">
                <a:latin typeface="Calibri" panose="020F0502020204030204" pitchFamily="34" charset="0"/>
              </a:rPr>
              <a:t>на праздники, благодарности.</a:t>
            </a:r>
          </a:p>
          <a:p>
            <a:r>
              <a:rPr lang="ru-RU" dirty="0">
                <a:latin typeface="Calibri" panose="020F0502020204030204" pitchFamily="34" charset="0"/>
              </a:rPr>
              <a:t>4. Рассылать рассылки на Интернет-ресурсы для</a:t>
            </a:r>
          </a:p>
          <a:p>
            <a:r>
              <a:rPr lang="ru-RU" dirty="0">
                <a:latin typeface="Calibri" panose="020F0502020204030204" pitchFamily="34" charset="0"/>
              </a:rPr>
              <a:t>расширения информированности родителей по</a:t>
            </a:r>
          </a:p>
          <a:p>
            <a:r>
              <a:rPr lang="ru-RU" dirty="0">
                <a:latin typeface="Calibri" panose="020F0502020204030204" pitchFamily="34" charset="0"/>
              </a:rPr>
              <a:t>вопросам развития детей.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9589" y="409694"/>
            <a:ext cx="7810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просвещения родителей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14" y="3461656"/>
            <a:ext cx="3203275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2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46879"/>
            <a:ext cx="11704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Calibri-Bold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обмену мгновенными сообщениями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информацией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передавать текстовые сообщения, изображения, видео. В них можно создать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родительскую группу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является удобным средством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заочного общения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передачи информации</a:t>
            </a:r>
            <a:endParaRPr lang="ru-RU" sz="2400" b="1" dirty="0" smtClean="0">
              <a:latin typeface="Calibri-Bold"/>
            </a:endParaRPr>
          </a:p>
          <a:p>
            <a:endParaRPr lang="ru-RU" b="1" dirty="0" smtClean="0">
              <a:latin typeface="Calibri-Bold"/>
            </a:endParaRPr>
          </a:p>
          <a:p>
            <a:r>
              <a:rPr lang="ru-RU" b="1" dirty="0" smtClean="0">
                <a:latin typeface="Calibri-Bold"/>
              </a:rPr>
              <a:t>СОВЕТЫ</a:t>
            </a:r>
            <a:endParaRPr lang="ru-RU" b="1" dirty="0">
              <a:latin typeface="Calibri-Bold"/>
            </a:endParaRPr>
          </a:p>
          <a:p>
            <a:r>
              <a:rPr lang="ru-RU" dirty="0">
                <a:latin typeface="Calibri" panose="020F0502020204030204" pitchFamily="34" charset="0"/>
              </a:rPr>
              <a:t>1. Установите время тишины;</a:t>
            </a:r>
          </a:p>
          <a:p>
            <a:r>
              <a:rPr lang="ru-RU" dirty="0">
                <a:latin typeface="Calibri" panose="020F0502020204030204" pitchFamily="34" charset="0"/>
              </a:rPr>
              <a:t>2. Старайтесь писать грамотно, соблюдайте пунктуацию;</a:t>
            </a:r>
          </a:p>
          <a:p>
            <a:r>
              <a:rPr lang="ru-RU" dirty="0">
                <a:latin typeface="Calibri" panose="020F0502020204030204" pitchFamily="34" charset="0"/>
              </a:rPr>
              <a:t>3. Не используйте аудиосообщения;</a:t>
            </a:r>
          </a:p>
          <a:p>
            <a:r>
              <a:rPr lang="ru-RU" dirty="0">
                <a:latin typeface="Calibri" panose="020F0502020204030204" pitchFamily="34" charset="0"/>
              </a:rPr>
              <a:t>4. Не используйте смайлики в качестве замены слов;</a:t>
            </a:r>
          </a:p>
          <a:p>
            <a:r>
              <a:rPr lang="ru-RU" dirty="0">
                <a:latin typeface="Calibri" panose="020F0502020204030204" pitchFamily="34" charset="0"/>
              </a:rPr>
              <a:t>5. Все личные вопросы решайте лицом к лицу;</a:t>
            </a:r>
          </a:p>
          <a:p>
            <a:r>
              <a:rPr lang="ru-RU" dirty="0">
                <a:latin typeface="Calibri" panose="020F0502020204030204" pitchFamily="34" charset="0"/>
              </a:rPr>
              <a:t>6. Не распространяйте непроверенную информацию;</a:t>
            </a:r>
          </a:p>
          <a:p>
            <a:r>
              <a:rPr lang="ru-RU" dirty="0">
                <a:latin typeface="Calibri" panose="020F0502020204030204" pitchFamily="34" charset="0"/>
              </a:rPr>
              <a:t>7. Не поправляйте участников чата;</a:t>
            </a:r>
          </a:p>
          <a:p>
            <a:r>
              <a:rPr lang="ru-RU" dirty="0">
                <a:latin typeface="Calibri" panose="020F0502020204030204" pitchFamily="34" charset="0"/>
              </a:rPr>
              <a:t>8. Не используйте ЗАГЛАВНЫЕ БУКВЫ.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9955" y="377547"/>
            <a:ext cx="826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просвещения родителей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794" y="3659273"/>
            <a:ext cx="2816151" cy="27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6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59795" y="357442"/>
            <a:ext cx="7516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просвещения родителей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6572" y="998645"/>
            <a:ext cx="119655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книги для родителей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текстовой и наглядной информации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удобной форме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современных ресурсов 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задать информацию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книги, которую родители смогут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удобное для них время.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книги можно перевести и презентации, в которых много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 Это облегчит восприятие информации и позволит родителям при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возвращаться к материалам.</a:t>
            </a:r>
          </a:p>
          <a:p>
            <a:endParaRPr lang="ru-RU" b="1" dirty="0" smtClean="0">
              <a:latin typeface="Calibri-Bold"/>
            </a:endParaRPr>
          </a:p>
          <a:p>
            <a:endParaRPr lang="ru-RU" b="1" dirty="0">
              <a:latin typeface="Calibri-Bold"/>
            </a:endParaRPr>
          </a:p>
          <a:p>
            <a:r>
              <a:rPr lang="ru-RU" b="1" dirty="0" smtClean="0">
                <a:latin typeface="Calibri-Bold"/>
              </a:rPr>
              <a:t>СОВЕТЫ</a:t>
            </a:r>
            <a:endParaRPr lang="ru-RU" b="1" dirty="0">
              <a:latin typeface="Calibri-Bold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Актуальный формат;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Хорошее качество;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Верные гиперссылки.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82" y="3853544"/>
            <a:ext cx="3683713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193" y="1058091"/>
            <a:ext cx="1103811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буклеты и памятки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 для создания различных памяток,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маршрутов, информации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ознакомительного характера. Можно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рассылать как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массово, так и индивидуально. (ссылка на продукт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текстовый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документ)</a:t>
            </a:r>
          </a:p>
          <a:p>
            <a:endParaRPr lang="ru-RU" b="1" dirty="0" smtClean="0">
              <a:latin typeface="Calibri-Bold"/>
            </a:endParaRPr>
          </a:p>
          <a:p>
            <a:endParaRPr lang="ru-RU" b="1" dirty="0">
              <a:latin typeface="Calibri-Bold"/>
            </a:endParaRPr>
          </a:p>
          <a:p>
            <a:r>
              <a:rPr lang="ru-RU" b="1" dirty="0" smtClean="0">
                <a:latin typeface="Calibri-Bold"/>
              </a:rPr>
              <a:t>ПЛЮСЫ</a:t>
            </a:r>
            <a:endParaRPr lang="ru-RU" b="1" dirty="0">
              <a:latin typeface="Calibri-Bold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Наглядность;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281" y="372692"/>
            <a:ext cx="7516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формы просвещения родителей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151" y="3305949"/>
            <a:ext cx="4149350" cy="33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7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844</Words>
  <Application>Microsoft Office PowerPoint</Application>
  <PresentationFormat>Широкоэкранный</PresentationFormat>
  <Paragraphs>159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Calibri-Bold</vt:lpstr>
      <vt:lpstr>Times New Roman</vt:lpstr>
      <vt:lpstr>TimesNewRomanPS-BoldItalicMT</vt:lpstr>
      <vt:lpstr>TimesNewRomanPS-BoldMT</vt:lpstr>
      <vt:lpstr>TimesNewRomanPS-ItalicMT</vt:lpstr>
      <vt:lpstr>Wingdings-Regular</vt:lpstr>
      <vt:lpstr>Тема Office</vt:lpstr>
      <vt:lpstr>ВОЗМОЖНОСТИ И ПОТЕНЦИАЛ ЦИФРОВОЙ СРЕДЫ ДЛЯ ПРОСВЕЩЕНИЯ РОДИТЕЛЕЙ (ЗАКОННЫХ ПРЕДСТАВИТЕЛЕЙ) ДЕТЕЙ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 ПОТЕНЦИАЛ ЦИФРОВОЙ СРЕДЫ ДЛЯ ПРОСВЕЩЕНИЯ РОДИТЕЛЕЙ (ЗАКОННЫХ ПРЕДСТАВИТЕЛЕЙ) ДЕТЕЙ ДОШКОЛЬНОГО ВОЗРАСТА</dc:title>
  <dc:creator>user</dc:creator>
  <cp:lastModifiedBy>user</cp:lastModifiedBy>
  <cp:revision>13</cp:revision>
  <dcterms:created xsi:type="dcterms:W3CDTF">2025-11-14T10:35:11Z</dcterms:created>
  <dcterms:modified xsi:type="dcterms:W3CDTF">2025-11-28T08:32:36Z</dcterms:modified>
</cp:coreProperties>
</file>