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401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SLIDES_API138774589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SLIDES_API138774589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SLIDES_API1387745893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SLIDES_API1387745893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SLIDES_API1387745893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SLIDES_API1387745893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SLIDES_API138774589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SLIDES_API138774589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SLIDES_API1387745893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SLIDES_API1387745893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SLIDES_API1387745893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SLIDES_API1387745893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SLIDES_API1387745893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SLIDES_API1387745893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SLIDES_API1387745893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SLIDES_API1387745893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SLIDES_API1387745893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SLIDES_API1387745893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SLIDES_API1387745893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SLIDES_API1387745893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SLIDES_API1387745893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SLIDES_API1387745893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1" y="0"/>
            <a:ext cx="1728788" cy="51435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7319" y="841772"/>
            <a:ext cx="6593681" cy="179070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7319" y="2701528"/>
            <a:ext cx="6593681" cy="1241822"/>
          </a:xfrm>
        </p:spPr>
        <p:txBody>
          <a:bodyPr>
            <a:normAutofit/>
          </a:bodyPr>
          <a:lstStyle>
            <a:lvl1pPr marL="0" indent="0" algn="l">
              <a:buNone/>
              <a:defRPr sz="1500" cap="all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08133" y="4057651"/>
            <a:ext cx="2057400" cy="273844"/>
          </a:xfrm>
        </p:spPr>
        <p:txBody>
          <a:bodyPr/>
          <a:lstStyle/>
          <a:p>
            <a:fld id="{DDA51639-B2D6-4652-B8C3-1B4C224A7BAF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07318" y="4057651"/>
            <a:ext cx="3843665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2684" y="4057650"/>
            <a:ext cx="578317" cy="273844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4257124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3228499"/>
            <a:ext cx="7434266" cy="614516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454819"/>
            <a:ext cx="7434266" cy="2474834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4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3843015"/>
            <a:ext cx="7433144" cy="51185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2745399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457200"/>
            <a:ext cx="7429466" cy="2571750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3314700"/>
            <a:ext cx="7428344" cy="1028699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448300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457200"/>
            <a:ext cx="6977064" cy="2061322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2524168"/>
            <a:ext cx="6564224" cy="41172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3232439"/>
            <a:ext cx="7429502" cy="1117122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60" name="TextBox 59"/>
          <p:cNvSpPr txBox="1"/>
          <p:nvPr/>
        </p:nvSpPr>
        <p:spPr>
          <a:xfrm>
            <a:off x="677634" y="549295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903028" y="2073729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43563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600531"/>
            <a:ext cx="7429501" cy="1883876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3493241"/>
            <a:ext cx="7428379" cy="855483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965089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457200"/>
            <a:ext cx="7429499" cy="14287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005847"/>
            <a:ext cx="2397674" cy="51435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45939" y="2520197"/>
            <a:ext cx="2406551" cy="182320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008226"/>
            <a:ext cx="2388289" cy="51435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78160" y="2522576"/>
            <a:ext cx="2396873" cy="182320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005847"/>
            <a:ext cx="2396226" cy="51435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2520197"/>
            <a:ext cx="2396226" cy="182320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264404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457200"/>
            <a:ext cx="7429499" cy="14287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3303447"/>
            <a:ext cx="2396430" cy="432197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000249"/>
            <a:ext cx="2396430" cy="1143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3735644"/>
            <a:ext cx="2396430" cy="61338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3303447"/>
            <a:ext cx="2400300" cy="432197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000249"/>
            <a:ext cx="2399205" cy="1143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3735643"/>
            <a:ext cx="2400300" cy="60775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3303446"/>
            <a:ext cx="2393056" cy="432197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000249"/>
            <a:ext cx="2396227" cy="1143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3735641"/>
            <a:ext cx="2396226" cy="60775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2080290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77281333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457200"/>
            <a:ext cx="1503758" cy="38862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457200"/>
            <a:ext cx="5811443" cy="38862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73373214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7623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9810433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064420"/>
            <a:ext cx="7429500" cy="2139553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3318272"/>
            <a:ext cx="7429500" cy="1031082"/>
          </a:xfrm>
        </p:spPr>
        <p:txBody>
          <a:bodyPr>
            <a:normAutofit/>
          </a:bodyPr>
          <a:lstStyle>
            <a:lvl1pPr marL="0" indent="0">
              <a:buNone/>
              <a:defRPr sz="135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6264722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1687114"/>
            <a:ext cx="3658792" cy="26562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687114"/>
            <a:ext cx="3656408" cy="26562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9369924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64345"/>
            <a:ext cx="7429500" cy="110847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515" y="1687115"/>
            <a:ext cx="3487337" cy="61793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2305048"/>
            <a:ext cx="3658793" cy="20383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6" y="1687114"/>
            <a:ext cx="3484952" cy="61793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305048"/>
            <a:ext cx="3656408" cy="20383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7649846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7635591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3716089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457201"/>
            <a:ext cx="2892028" cy="122991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444499"/>
            <a:ext cx="4418407" cy="389890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1687114"/>
            <a:ext cx="2892028" cy="265628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1368480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457200"/>
            <a:ext cx="4450881" cy="122991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5541" y="457201"/>
            <a:ext cx="2750018" cy="38861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1687114"/>
            <a:ext cx="4450883" cy="265628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4904953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0716" y="0"/>
            <a:ext cx="9040416" cy="51435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463888"/>
            <a:ext cx="7429499" cy="1108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1687115"/>
            <a:ext cx="7429499" cy="265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44124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4412457"/>
            <a:ext cx="467948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4412456"/>
            <a:ext cx="57831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149736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  <p:sldLayoutId id="2147484032" r:id="rId13"/>
    <p:sldLayoutId id="2147484033" r:id="rId14"/>
    <p:sldLayoutId id="2147484034" r:id="rId15"/>
    <p:sldLayoutId id="2147484035" r:id="rId16"/>
    <p:sldLayoutId id="2147484036" r:id="rId17"/>
    <p:sldLayoutId id="2147484037" r:id="rId18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1614653" y="933411"/>
            <a:ext cx="7217807" cy="207615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ru-RU" dirty="0"/>
            </a:br>
            <a:br>
              <a:rPr lang="ru-RU" dirty="0"/>
            </a:br>
            <a:r>
              <a:rPr lang="en" b="1" dirty="0">
                <a:solidFill>
                  <a:schemeClr val="bg1"/>
                </a:solidFill>
              </a:rPr>
              <a:t>Родительство как особый феномен в жизни человека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 flipV="1">
            <a:off x="1795406" y="147853"/>
            <a:ext cx="45719" cy="457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3541FC6-552A-4BFE-92F7-A65097139F23}"/>
              </a:ext>
            </a:extLst>
          </p:cNvPr>
          <p:cNvSpPr/>
          <p:nvPr/>
        </p:nvSpPr>
        <p:spPr>
          <a:xfrm>
            <a:off x="5930622" y="4285538"/>
            <a:ext cx="2769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Ходос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П.В.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F239DFE-A37E-46F0-8478-5E2BF62F0C6D}"/>
              </a:ext>
            </a:extLst>
          </p:cNvPr>
          <p:cNvSpPr/>
          <p:nvPr/>
        </p:nvSpPr>
        <p:spPr>
          <a:xfrm>
            <a:off x="1221248" y="287080"/>
            <a:ext cx="7217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Муниципальное бюджетное образовательное учреждение </a:t>
            </a:r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детский сад «Веселая планета» </a:t>
            </a:r>
            <a:r>
              <a:rPr lang="ru-RU" b="1" dirty="0" err="1">
                <a:solidFill>
                  <a:schemeClr val="bg1"/>
                </a:solidFill>
              </a:rPr>
              <a:t>п.Орловского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>
            <a:spLocks noGrp="1"/>
          </p:cNvSpPr>
          <p:nvPr>
            <p:ph type="title"/>
          </p:nvPr>
        </p:nvSpPr>
        <p:spPr>
          <a:xfrm>
            <a:off x="3238500" y="182337"/>
            <a:ext cx="7429499" cy="11089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Google Shape;154;p2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pic>
        <p:nvPicPr>
          <p:cNvPr id="155" name="Google Shape;15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33550" y="8256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2"/>
          <p:cNvSpPr txBox="1"/>
          <p:nvPr/>
        </p:nvSpPr>
        <p:spPr>
          <a:xfrm>
            <a:off x="635050" y="1256811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Родительство как феномен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57" name="Google Shape;157;p22"/>
          <p:cNvSpPr txBox="1"/>
          <p:nvPr/>
        </p:nvSpPr>
        <p:spPr>
          <a:xfrm>
            <a:off x="420709" y="1892193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Родительство формирует личность ребенка и влияет на социальные и культурные контексты, что делает его уникальным процессом в жизни каждого человека.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58" name="Google Shape;158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64000" y="783265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2"/>
          <p:cNvSpPr txBox="1"/>
          <p:nvPr/>
        </p:nvSpPr>
        <p:spPr>
          <a:xfrm>
            <a:off x="3302050" y="1199102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Партнерство с образованиями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60" name="Google Shape;160;p22"/>
          <p:cNvSpPr txBox="1"/>
          <p:nvPr/>
        </p:nvSpPr>
        <p:spPr>
          <a:xfrm>
            <a:off x="3428950" y="1892193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Эффективное взаимодействие между родителями и образовательными учреждениями укрепляет доверие и повышает эффективность воспитания и обучения детей.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61" name="Google Shape;161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48450" y="596409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2"/>
          <p:cNvSpPr txBox="1"/>
          <p:nvPr/>
        </p:nvSpPr>
        <p:spPr>
          <a:xfrm>
            <a:off x="6077687" y="1041795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Будущее родительства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63" name="Google Shape;163;p22"/>
          <p:cNvSpPr txBox="1"/>
          <p:nvPr/>
        </p:nvSpPr>
        <p:spPr>
          <a:xfrm>
            <a:off x="6469875" y="1611459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Переосмысление традиционных подходов к родительству и внимание к эмоциональным потребностям детей необходимо для адаптации к современным вызовам.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 txBox="1">
            <a:spLocks noGrp="1"/>
          </p:cNvSpPr>
          <p:nvPr>
            <p:ph type="title"/>
          </p:nvPr>
        </p:nvSpPr>
        <p:spPr>
          <a:xfrm>
            <a:off x="842913" y="12921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9" name="Google Shape;169;p23"/>
          <p:cNvSpPr txBox="1">
            <a:spLocks noGrp="1"/>
          </p:cNvSpPr>
          <p:nvPr>
            <p:ph type="body" idx="1"/>
          </p:nvPr>
        </p:nvSpPr>
        <p:spPr>
          <a:xfrm>
            <a:off x="541414" y="656559"/>
            <a:ext cx="8194761" cy="54358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bg1"/>
                </a:solidFill>
              </a:rPr>
              <a:t>1</a:t>
            </a:r>
            <a:r>
              <a:rPr lang="en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Смирнова Т.А. Психология родительства // Психол. наука и образование, 2017, № 3, с. 25–34.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Ковальчук Е.И. Соц. аспекты формирования род. сознания // Социология и жизнь, 2018, № 4, с. 51–59.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Подколзина Л.В. Эмоциональная составляющая родительства // Журнал семейной психологии, 2019, № 2, с. 12–20.</a:t>
            </a:r>
            <a:endParaRPr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Волкова М.С. Родительство и влияние на психологическое развитие // Дети и их мир, 2020, № 1, с. 80–88.</a:t>
            </a:r>
            <a:endParaRPr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Зайцева А.V. Влияние стиля родительства // Психология семьи, 2021, № 5, с. 43–54.</a:t>
            </a:r>
            <a:endParaRPr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Михайлова Н.А. Проблема родительства в контексте культурных изменений // Культурология и искусство, 2022, № 7, с. 18–29.</a:t>
            </a:r>
            <a:endParaRPr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Петрова О.Е. Родительство как социальный феномен // Социология: Традиции и иновации, 2023, № 1, с. 30–38.</a:t>
            </a:r>
            <a:endParaRPr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Соловьева И.Г. Влияние современного общества на практики // Психология и общество, 2020, № 6, с. 90–101.</a:t>
            </a:r>
            <a:endParaRPr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Федорова Е.Д. Адаптация родителей к новым условиям // Семейные исследования, 2019, № 2, с. 66–77.</a:t>
            </a:r>
            <a:endParaRPr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Рябкова С.Н. Тенденции в родительстве: от традиций к современности // Журнал культурологии, 2021, № 4, с. 56–65.</a:t>
            </a:r>
            <a:endParaRPr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0" name="Google Shape;170;p2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3EB4C4-AB06-4C6F-A07B-65E425B35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46F481-D54A-4DFE-89AC-06A43201E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828" y="1503865"/>
            <a:ext cx="8520600" cy="3203700"/>
          </a:xfrm>
        </p:spPr>
        <p:txBody>
          <a:bodyPr>
            <a:normAutofit/>
          </a:bodyPr>
          <a:lstStyle/>
          <a:p>
            <a:pPr marL="139700" indent="0">
              <a:buNone/>
            </a:pPr>
            <a:r>
              <a:rPr lang="ru-RU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 коллеги!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0C25808-9E4E-403D-9982-247266E0D91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10814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800100" y="241300"/>
            <a:ext cx="7543800" cy="102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тему родительства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Google Shape;66;p1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55824" y="776916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/>
          <p:nvPr/>
        </p:nvSpPr>
        <p:spPr>
          <a:xfrm>
            <a:off x="523753" y="1320210"/>
            <a:ext cx="2793900" cy="3566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Уникальный феномен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745855" y="2045440"/>
            <a:ext cx="2571798" cy="2954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Родительство – это не просто биологический процесс, а многогранная социально-психологическая конструкция, формируемая культурой и историей.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70" name="Google Shape;7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59784" y="776916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3917676" y="1400028"/>
            <a:ext cx="27939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Образование и взаимодействие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3815446" y="2098527"/>
            <a:ext cx="2304677" cy="2847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Сотрудничество родителей и образовательных учреждений важно для успешного воспитания и формирования ценностей нового поколения.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73" name="Google Shape;7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11576" y="776916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4"/>
          <p:cNvSpPr txBox="1"/>
          <p:nvPr/>
        </p:nvSpPr>
        <p:spPr>
          <a:xfrm>
            <a:off x="6616465" y="1329737"/>
            <a:ext cx="27939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Эмоциональное здоровье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5" name="Google Shape;75;p14"/>
          <p:cNvSpPr txBox="1"/>
          <p:nvPr/>
        </p:nvSpPr>
        <p:spPr>
          <a:xfrm>
            <a:off x="6317329" y="1964737"/>
            <a:ext cx="2438400" cy="274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Поддержка эмоционального здоровья детей становится важнейшей частью родительской ответственности в современном мире.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>
            <a:spLocks noGrp="1"/>
          </p:cNvSpPr>
          <p:nvPr>
            <p:ph type="title"/>
          </p:nvPr>
        </p:nvSpPr>
        <p:spPr>
          <a:xfrm>
            <a:off x="623400" y="27490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родительской компетентности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Google Shape;81;p15"/>
          <p:cNvSpPr txBox="1">
            <a:spLocks noGrp="1"/>
          </p:cNvSpPr>
          <p:nvPr>
            <p:ph type="body" idx="1"/>
          </p:nvPr>
        </p:nvSpPr>
        <p:spPr>
          <a:xfrm>
            <a:off x="500558" y="1153560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 dirty="0">
                <a:solidFill>
                  <a:schemeClr val="bg1"/>
                </a:solidFill>
              </a:rPr>
              <a:t>Родительская компетентность включает знания, умения и навыки, необходимые для эффективного взаимодействия с детьми. Она формируется на основе эмоциональной, когнитивной и социальной сфер. Личный опыт, образовательный уровень и социальная поддержка влияют на развитие этой компетентности. Отсутствие поддержки может вызывать тревожность и ухудшать отношения с детьми. Активное участие в обучающих программах и группах поддержки способствует улучшению навыков и гармонии в детско-родительских отношениях.</a:t>
            </a:r>
            <a:endParaRPr sz="1800" dirty="0">
              <a:solidFill>
                <a:schemeClr val="bg1"/>
              </a:solidFill>
            </a:endParaRPr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623400" y="387817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взаимодействия с родителями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Google Shape;88;p16"/>
          <p:cNvSpPr txBox="1">
            <a:spLocks noGrp="1"/>
          </p:cNvSpPr>
          <p:nvPr>
            <p:ph type="body" idx="1"/>
          </p:nvPr>
        </p:nvSpPr>
        <p:spPr>
          <a:xfrm>
            <a:off x="1087867" y="1087378"/>
            <a:ext cx="7933291" cy="39694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Эффективное взаимодействие между педагогами и родителями включает создание открытых каналов коммуникации, организацию совместных мероприятий и внедрение программ обучения для родителей. Регулярные встречи и </a:t>
            </a:r>
            <a:r>
              <a:rPr lang="ru-RU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 классы</a:t>
            </a:r>
            <a:r>
              <a:rPr lang="en" sz="1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помогают строить доверительные отношения. Также важна обратная связь, позволяющая учитывать мнения родителей. Группы поддержки требуют адаптации к особенностям учреждения и способствуют развитию образования, создавая общность целей и положительное отношение к процессу.</a:t>
            </a:r>
            <a:endParaRPr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Google Shape;89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1523812" y="243007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семьи в воспитании детей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 является основой формирования личности ребенка, закладывая традиции и ценности, которые помогают адаптироваться к миру. Воспитание включает усвоение норм, понимание эмоций и создание атмосферы поддержки. Семейные ценности влияют на поведение, формируя навыки общения и уверенность в себе. Однако негативные традиции могут затруднить социализацию. Каждый элемент семейной жизни помогает создавать социальную идентичность ребенка, подчеркивая важность любви и уважения.</a:t>
            </a:r>
            <a:endParaRPr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Google Shape;96;p1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>
            <a:spLocks noGrp="1"/>
          </p:cNvSpPr>
          <p:nvPr>
            <p:ph type="title"/>
          </p:nvPr>
        </p:nvSpPr>
        <p:spPr>
          <a:xfrm>
            <a:off x="928388" y="57308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 родителей в образовательных учреждениях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Google Shape;102;p18"/>
          <p:cNvSpPr txBox="1">
            <a:spLocks noGrp="1"/>
          </p:cNvSpPr>
          <p:nvPr>
            <p:ph type="body" idx="1"/>
          </p:nvPr>
        </p:nvSpPr>
        <p:spPr>
          <a:xfrm>
            <a:off x="623400" y="969900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 родителей – ключевой аспект образовательного процесса, обеспечивающий успешность обучения и социальное развитие детей. Эффективные программы ориентированы на информирование родителей о методах обучения, психологии и поддержке детей. Семинары и вебинары помогают повысить осведомленность и вовлеченность. Важно учитывать культурные контексты, обеспечивая инклюзивность. Обратная связь от родителей улучшает программы, помогая создать позитивный климат в семье и школе, что способствует успехам детей.</a:t>
            </a:r>
            <a:endParaRPr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Google Shape;103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>
            <a:spLocks noGrp="1"/>
          </p:cNvSpPr>
          <p:nvPr>
            <p:ph type="title"/>
          </p:nvPr>
        </p:nvSpPr>
        <p:spPr>
          <a:xfrm>
            <a:off x="571400" y="114590"/>
            <a:ext cx="8317419" cy="9331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Партнерство между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садиком</a:t>
            </a: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семьей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Google Shape;109;p1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pic>
        <p:nvPicPr>
          <p:cNvPr id="110" name="Google Shape;11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0008" y="8256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9"/>
          <p:cNvSpPr txBox="1"/>
          <p:nvPr/>
        </p:nvSpPr>
        <p:spPr>
          <a:xfrm>
            <a:off x="317600" y="1429193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Открытость общения</a:t>
            </a:r>
            <a:endParaRPr sz="180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571400" y="19368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Регулярные встречи с родителями способствуют обсуждению достижений и проблем детей, вовлекая их в процесс обучения.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13" name="Google Shape;11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64000" y="777851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9"/>
          <p:cNvSpPr txBox="1"/>
          <p:nvPr/>
        </p:nvSpPr>
        <p:spPr>
          <a:xfrm>
            <a:off x="3175050" y="1349351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Цифровые</a:t>
            </a:r>
            <a:r>
              <a:rPr lang="en" sz="1800" dirty="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технологии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5" name="Google Shape;115;p19"/>
          <p:cNvSpPr txBox="1"/>
          <p:nvPr/>
        </p:nvSpPr>
        <p:spPr>
          <a:xfrm>
            <a:off x="3301950" y="1914852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Использование приложений и электронных дневников облегчает обмен информацией и вовлеченность родителей в образовательный процесс.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16" name="Google Shape;116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48450" y="658777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9"/>
          <p:cNvSpPr txBox="1"/>
          <p:nvPr/>
        </p:nvSpPr>
        <p:spPr>
          <a:xfrm>
            <a:off x="6567042" y="1166777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Совместные</a:t>
            </a:r>
            <a:r>
              <a:rPr lang="en" sz="1800" dirty="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мероприятия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8" name="Google Shape;118;p19"/>
          <p:cNvSpPr txBox="1"/>
          <p:nvPr/>
        </p:nvSpPr>
        <p:spPr>
          <a:xfrm>
            <a:off x="6348719" y="1832096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Спортивные и культурные события укрепляют связи между </a:t>
            </a:r>
            <a:r>
              <a:rPr lang="ru-RU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садиком</a:t>
            </a: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 и семьей, создавая дружескую атмосферу для общения.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>
            <a:spLocks noGrp="1"/>
          </p:cNvSpPr>
          <p:nvPr>
            <p:ph type="title"/>
          </p:nvPr>
        </p:nvSpPr>
        <p:spPr>
          <a:xfrm>
            <a:off x="725377" y="92434"/>
            <a:ext cx="9053484" cy="16951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эмоционального </a:t>
            </a:r>
            <a:b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детей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" name="Google Shape;124;p2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pic>
        <p:nvPicPr>
          <p:cNvPr id="125" name="Google Shape;12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6450" y="825600"/>
            <a:ext cx="508000" cy="458867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0"/>
          <p:cNvSpPr txBox="1"/>
          <p:nvPr/>
        </p:nvSpPr>
        <p:spPr>
          <a:xfrm>
            <a:off x="469431" y="1380025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Атмосфера любви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7" name="Google Shape;127;p20"/>
          <p:cNvSpPr txBox="1"/>
          <p:nvPr/>
        </p:nvSpPr>
        <p:spPr>
          <a:xfrm>
            <a:off x="469431" y="1761025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Любовь и поддержка в семье формируют прочный эмоциональный фундамент, защищая детей от стрессов и способствуя их эмоциональному развитию.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28" name="Google Shape;128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00450" y="825600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0"/>
          <p:cNvSpPr txBox="1"/>
          <p:nvPr/>
        </p:nvSpPr>
        <p:spPr>
          <a:xfrm>
            <a:off x="3196710" y="1377113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Открытое общение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30" name="Google Shape;130;p20"/>
          <p:cNvSpPr txBox="1"/>
          <p:nvPr/>
        </p:nvSpPr>
        <p:spPr>
          <a:xfrm>
            <a:off x="3143176" y="193680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Активное участие родителей в обсуждении проблем помогает детям осознать значимость их переживаний и учит их справляться с трудностями.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31" name="Google Shape;131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07277" y="947914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0"/>
          <p:cNvSpPr txBox="1"/>
          <p:nvPr/>
        </p:nvSpPr>
        <p:spPr>
          <a:xfrm>
            <a:off x="6244410" y="1381862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Сотрудничество с </a:t>
            </a:r>
            <a:r>
              <a:rPr lang="ru-RU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садиком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33" name="Google Shape;133;p20"/>
          <p:cNvSpPr txBox="1"/>
          <p:nvPr/>
        </p:nvSpPr>
        <p:spPr>
          <a:xfrm>
            <a:off x="6091227" y="2062427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Взаимодействие семьи и образовательных учреждений создает безопасное пространство для детей, способствуя их эмоциональному восстановлению и социализации.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 txBox="1">
            <a:spLocks noGrp="1"/>
          </p:cNvSpPr>
          <p:nvPr>
            <p:ph type="title"/>
          </p:nvPr>
        </p:nvSpPr>
        <p:spPr>
          <a:xfrm>
            <a:off x="2069597" y="39151"/>
            <a:ext cx="7429499" cy="11089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Будущее родительства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Google Shape;139;p21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pic>
        <p:nvPicPr>
          <p:cNvPr id="140" name="Google Shape;14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4264" y="694293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1"/>
          <p:cNvSpPr txBox="1"/>
          <p:nvPr/>
        </p:nvSpPr>
        <p:spPr>
          <a:xfrm>
            <a:off x="601959" y="1211529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Новые подходы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2" name="Google Shape;142;p21"/>
          <p:cNvSpPr txBox="1"/>
          <p:nvPr/>
        </p:nvSpPr>
        <p:spPr>
          <a:xfrm>
            <a:off x="474494" y="1561750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Современные родители должны адаптироваться к цифровой реальности, развивая у детей навыки критического мышления и устанавливая границы в использовании технологий.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43" name="Google Shape;143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22526" y="734785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1"/>
          <p:cNvSpPr txBox="1"/>
          <p:nvPr/>
        </p:nvSpPr>
        <p:spPr>
          <a:xfrm>
            <a:off x="3014594" y="1234169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Эмоциональная</a:t>
            </a:r>
            <a:r>
              <a:rPr lang="en" sz="1800" dirty="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связь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5" name="Google Shape;145;p21"/>
          <p:cNvSpPr txBox="1"/>
          <p:nvPr/>
        </p:nvSpPr>
        <p:spPr>
          <a:xfrm>
            <a:off x="3244246" y="1615169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Приоритетом становится эмоциональное здоровье детей. Родители должны быть готовы поддерживать открытое общение, принимая и понимая переживания своих детей.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146" name="Google Shape;146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86461" y="736564"/>
            <a:ext cx="508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1"/>
          <p:cNvSpPr txBox="1"/>
          <p:nvPr/>
        </p:nvSpPr>
        <p:spPr>
          <a:xfrm>
            <a:off x="6435161" y="1180750"/>
            <a:ext cx="27939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Культурное</a:t>
            </a:r>
            <a:r>
              <a:rPr lang="en" sz="1800" dirty="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" sz="1800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разнообразие</a:t>
            </a:r>
            <a:endParaRPr sz="1800"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8" name="Google Shape;148;p21"/>
          <p:cNvSpPr txBox="1"/>
          <p:nvPr/>
        </p:nvSpPr>
        <p:spPr>
          <a:xfrm>
            <a:off x="6160681" y="1845492"/>
            <a:ext cx="2540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Proxima Nova"/>
                <a:ea typeface="Proxima Nova"/>
                <a:cs typeface="Proxima Nova"/>
                <a:sym typeface="Proxima Nova"/>
              </a:rPr>
              <a:t>В условиях глобализации родительство становится интернациональным. Родители черпают опыт из разных культур, что требует критического осмысления подходов к воспитанию.</a:t>
            </a:r>
            <a:endParaRPr dirty="0">
              <a:solidFill>
                <a:schemeClr val="bg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136</TotalTime>
  <Words>918</Words>
  <Application>Microsoft Office PowerPoint</Application>
  <PresentationFormat>Экран (16:9)</PresentationFormat>
  <Paragraphs>70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Proxima Nova</vt:lpstr>
      <vt:lpstr>Times New Roman</vt:lpstr>
      <vt:lpstr>Tw Cen MT</vt:lpstr>
      <vt:lpstr>Контур</vt:lpstr>
      <vt:lpstr>  Родительство как особый феномен в жизни человека</vt:lpstr>
      <vt:lpstr>Введение в тему родительства</vt:lpstr>
      <vt:lpstr>Анализ родительской компетентности</vt:lpstr>
      <vt:lpstr>Методы взаимодействия с родителями</vt:lpstr>
      <vt:lpstr>Роль семьи в воспитании детей</vt:lpstr>
      <vt:lpstr>Просвещение родителей в образовательных учреждениях</vt:lpstr>
      <vt:lpstr>Партнерство между садиком и семьей</vt:lpstr>
      <vt:lpstr>Поддержка эмоционального                                                    здоровья детей</vt:lpstr>
      <vt:lpstr>Будущее родительства</vt:lpstr>
      <vt:lpstr>Заключение</vt:lpstr>
      <vt:lpstr>Список литературы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Родительство как особый феномен в жизни человека</dc:title>
  <cp:lastModifiedBy>User</cp:lastModifiedBy>
  <cp:revision>3</cp:revision>
  <dcterms:modified xsi:type="dcterms:W3CDTF">2025-10-24T12:20:19Z</dcterms:modified>
</cp:coreProperties>
</file>